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18"/>
  </p:notesMasterIdLst>
  <p:sldIdLst>
    <p:sldId id="256" r:id="rId3"/>
    <p:sldId id="298" r:id="rId4"/>
    <p:sldId id="258" r:id="rId5"/>
    <p:sldId id="312" r:id="rId6"/>
    <p:sldId id="301" r:id="rId7"/>
    <p:sldId id="314" r:id="rId8"/>
    <p:sldId id="309" r:id="rId9"/>
    <p:sldId id="313" r:id="rId10"/>
    <p:sldId id="299" r:id="rId11"/>
    <p:sldId id="283" r:id="rId12"/>
    <p:sldId id="304" r:id="rId13"/>
    <p:sldId id="311" r:id="rId14"/>
    <p:sldId id="266" r:id="rId15"/>
    <p:sldId id="278" r:id="rId16"/>
    <p:sldId id="279"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DM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F38645-2EEC-4431-84BF-315B45517CC5}">
  <a:tblStyle styleId="{54F38645-2EEC-4431-84BF-315B45517CC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266B1E4-277B-4343-98BD-37EB7D21A50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8" d="100"/>
          <a:sy n="88" d="100"/>
        </p:scale>
        <p:origin x="66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AEBE06-8CCA-40B2-8EFC-C79025F73DB2}" type="doc">
      <dgm:prSet loTypeId="urn:microsoft.com/office/officeart/2005/8/layout/pList2" loCatId="list" qsTypeId="urn:microsoft.com/office/officeart/2005/8/quickstyle/simple2" qsCatId="simple" csTypeId="urn:microsoft.com/office/officeart/2005/8/colors/accent1_2" csCatId="accent1" phldr="1"/>
      <dgm:spPr/>
      <dgm:t>
        <a:bodyPr/>
        <a:lstStyle/>
        <a:p>
          <a:endParaRPr lang="en-CA"/>
        </a:p>
      </dgm:t>
    </dgm:pt>
    <dgm:pt modelId="{BB7811BE-DDBF-42B8-B0FC-261CBBEEB797}">
      <dgm:prSet phldrT="[Text]" custT="1"/>
      <dgm:spPr/>
      <dgm:t>
        <a:bodyPr/>
        <a:lstStyle/>
        <a:p>
          <a:pPr>
            <a:buNone/>
          </a:pPr>
          <a:r>
            <a:rPr lang="en-CA" sz="1400" b="1" dirty="0"/>
            <a:t>HIGH ACCURACY</a:t>
          </a:r>
        </a:p>
      </dgm:t>
    </dgm:pt>
    <dgm:pt modelId="{769D8821-E2DB-4A9E-9D3A-2BE410EF39D5}" type="parTrans" cxnId="{E579F214-2D41-417D-9BB9-9908BDD603FC}">
      <dgm:prSet/>
      <dgm:spPr/>
      <dgm:t>
        <a:bodyPr/>
        <a:lstStyle/>
        <a:p>
          <a:endParaRPr lang="en-CA"/>
        </a:p>
      </dgm:t>
    </dgm:pt>
    <dgm:pt modelId="{211B55E2-9F54-4B1E-9C30-4F9FB8830E10}" type="sibTrans" cxnId="{E579F214-2D41-417D-9BB9-9908BDD603FC}">
      <dgm:prSet/>
      <dgm:spPr/>
      <dgm:t>
        <a:bodyPr/>
        <a:lstStyle/>
        <a:p>
          <a:endParaRPr lang="en-CA"/>
        </a:p>
      </dgm:t>
    </dgm:pt>
    <dgm:pt modelId="{4D8B3807-53F2-4388-8A90-987663209A1F}">
      <dgm:prSet phldrT="[Text]" custT="1"/>
      <dgm:spPr/>
      <dgm:t>
        <a:bodyPr/>
        <a:lstStyle/>
        <a:p>
          <a:pPr>
            <a:buNone/>
          </a:pPr>
          <a:r>
            <a:rPr lang="en-US" sz="1200" dirty="0"/>
            <a:t>SpaCy NER is known for its high accuracy and robust performance, making it a reliable choice for extracting important information from resumes</a:t>
          </a:r>
          <a:endParaRPr lang="en-CA" sz="1200" dirty="0"/>
        </a:p>
      </dgm:t>
    </dgm:pt>
    <dgm:pt modelId="{CE454F60-7424-4507-AE09-44B640B87EEC}" type="parTrans" cxnId="{D83F4909-AF69-4601-9701-8D52667149D4}">
      <dgm:prSet/>
      <dgm:spPr/>
      <dgm:t>
        <a:bodyPr/>
        <a:lstStyle/>
        <a:p>
          <a:endParaRPr lang="en-CA"/>
        </a:p>
      </dgm:t>
    </dgm:pt>
    <dgm:pt modelId="{F00381B6-6C60-491A-BC17-F3BC402CF6A6}" type="sibTrans" cxnId="{D83F4909-AF69-4601-9701-8D52667149D4}">
      <dgm:prSet/>
      <dgm:spPr/>
      <dgm:t>
        <a:bodyPr/>
        <a:lstStyle/>
        <a:p>
          <a:endParaRPr lang="en-CA"/>
        </a:p>
      </dgm:t>
    </dgm:pt>
    <dgm:pt modelId="{A0E3CEFA-DA57-48A1-8793-87B108305AAA}">
      <dgm:prSet phldrT="[Text]" custT="1"/>
      <dgm:spPr/>
      <dgm:t>
        <a:bodyPr/>
        <a:lstStyle/>
        <a:p>
          <a:pPr>
            <a:buNone/>
          </a:pPr>
          <a:r>
            <a:rPr lang="en-CA" sz="1400" b="1" dirty="0"/>
            <a:t>PRE-TRAINED MODELS</a:t>
          </a:r>
        </a:p>
      </dgm:t>
    </dgm:pt>
    <dgm:pt modelId="{F0C3CE38-DFC6-485F-944E-9864125834F7}" type="parTrans" cxnId="{8E3BCB54-0640-4E18-A215-2E958B188AA2}">
      <dgm:prSet/>
      <dgm:spPr/>
      <dgm:t>
        <a:bodyPr/>
        <a:lstStyle/>
        <a:p>
          <a:endParaRPr lang="en-CA"/>
        </a:p>
      </dgm:t>
    </dgm:pt>
    <dgm:pt modelId="{9F05AD9E-57A9-4CDB-AF3F-CC3CE64660D1}" type="sibTrans" cxnId="{8E3BCB54-0640-4E18-A215-2E958B188AA2}">
      <dgm:prSet/>
      <dgm:spPr/>
      <dgm:t>
        <a:bodyPr/>
        <a:lstStyle/>
        <a:p>
          <a:endParaRPr lang="en-CA"/>
        </a:p>
      </dgm:t>
    </dgm:pt>
    <dgm:pt modelId="{14B2F20E-0E6B-4F5C-8E6B-29D0C84E906E}">
      <dgm:prSet phldrT="[Text]" custT="1"/>
      <dgm:spPr/>
      <dgm:t>
        <a:bodyPr/>
        <a:lstStyle/>
        <a:p>
          <a:pPr>
            <a:buNone/>
          </a:pPr>
          <a:r>
            <a:rPr lang="en-CA" sz="1400" b="1" dirty="0"/>
            <a:t>CUSTOMIZATION</a:t>
          </a:r>
          <a:endParaRPr lang="en-CA" sz="1600" b="1" dirty="0"/>
        </a:p>
      </dgm:t>
    </dgm:pt>
    <dgm:pt modelId="{B2FD874B-0AE8-4C6D-8051-5376A3F783BC}" type="parTrans" cxnId="{396985ED-0620-4ED7-A567-2728146B77B9}">
      <dgm:prSet/>
      <dgm:spPr/>
      <dgm:t>
        <a:bodyPr/>
        <a:lstStyle/>
        <a:p>
          <a:endParaRPr lang="en-CA"/>
        </a:p>
      </dgm:t>
    </dgm:pt>
    <dgm:pt modelId="{4E8B2B87-AEB9-4B15-BD05-9FC5C70220BF}" type="sibTrans" cxnId="{396985ED-0620-4ED7-A567-2728146B77B9}">
      <dgm:prSet/>
      <dgm:spPr/>
      <dgm:t>
        <a:bodyPr/>
        <a:lstStyle/>
        <a:p>
          <a:endParaRPr lang="en-CA"/>
        </a:p>
      </dgm:t>
    </dgm:pt>
    <dgm:pt modelId="{8332BCEC-4141-46E0-889E-3A5863F32D42}">
      <dgm:prSet phldrT="[Text]" custT="1"/>
      <dgm:spPr/>
      <dgm:t>
        <a:bodyPr/>
        <a:lstStyle/>
        <a:p>
          <a:pPr>
            <a:buNone/>
          </a:pPr>
          <a:r>
            <a:rPr lang="en-US" sz="1200" dirty="0"/>
            <a:t>SpaCy comes with pre-trained models for a variety of languages, including English, which can be easily fine-tuned for specific tasks such as resume parsing</a:t>
          </a:r>
          <a:endParaRPr lang="en-CA" sz="1200" dirty="0"/>
        </a:p>
      </dgm:t>
    </dgm:pt>
    <dgm:pt modelId="{8A37E080-0B97-4A44-9097-4F85826BAD7B}" type="sibTrans" cxnId="{61083DF7-4563-4811-AED0-E6F5BA777EC2}">
      <dgm:prSet/>
      <dgm:spPr/>
      <dgm:t>
        <a:bodyPr/>
        <a:lstStyle/>
        <a:p>
          <a:endParaRPr lang="en-CA"/>
        </a:p>
      </dgm:t>
    </dgm:pt>
    <dgm:pt modelId="{8B969867-DD25-4A9D-9F3B-1A1BDBEED27B}" type="parTrans" cxnId="{61083DF7-4563-4811-AED0-E6F5BA777EC2}">
      <dgm:prSet/>
      <dgm:spPr/>
      <dgm:t>
        <a:bodyPr/>
        <a:lstStyle/>
        <a:p>
          <a:endParaRPr lang="en-CA"/>
        </a:p>
      </dgm:t>
    </dgm:pt>
    <dgm:pt modelId="{20C680CA-3EF3-42A0-9D9D-82B7F6CE05B5}">
      <dgm:prSet phldrT="[Text]" custT="1"/>
      <dgm:spPr/>
      <dgm:t>
        <a:bodyPr/>
        <a:lstStyle/>
        <a:p>
          <a:pPr>
            <a:buNone/>
          </a:pPr>
          <a:r>
            <a:rPr lang="en-US" sz="1200" dirty="0"/>
            <a:t>SpaCy allows for easy customization of its models and training data, making it a flexible choice for building customized resume parsers.</a:t>
          </a:r>
          <a:endParaRPr lang="en-CA" sz="1200" dirty="0"/>
        </a:p>
      </dgm:t>
    </dgm:pt>
    <dgm:pt modelId="{E53AEF8E-D0D5-43FC-A953-873C2103C2A9}" type="sibTrans" cxnId="{68EEF95A-727D-4538-A742-F42989E95B5B}">
      <dgm:prSet/>
      <dgm:spPr/>
      <dgm:t>
        <a:bodyPr/>
        <a:lstStyle/>
        <a:p>
          <a:endParaRPr lang="en-CA"/>
        </a:p>
      </dgm:t>
    </dgm:pt>
    <dgm:pt modelId="{5BDEA812-4248-4C40-8642-3F64A338A191}" type="parTrans" cxnId="{68EEF95A-727D-4538-A742-F42989E95B5B}">
      <dgm:prSet/>
      <dgm:spPr/>
      <dgm:t>
        <a:bodyPr/>
        <a:lstStyle/>
        <a:p>
          <a:endParaRPr lang="en-CA"/>
        </a:p>
      </dgm:t>
    </dgm:pt>
    <dgm:pt modelId="{D0E88414-2420-475D-B466-E7BCF34F04F2}">
      <dgm:prSet phldrT="[Text]" custT="1"/>
      <dgm:spPr/>
      <dgm:t>
        <a:bodyPr/>
        <a:lstStyle/>
        <a:p>
          <a:pPr>
            <a:buNone/>
          </a:pPr>
          <a:r>
            <a:rPr lang="en-CA" sz="1400" b="1" i="0" dirty="0"/>
            <a:t>SPEED</a:t>
          </a:r>
          <a:endParaRPr lang="en-CA" sz="1700" b="1" dirty="0"/>
        </a:p>
      </dgm:t>
    </dgm:pt>
    <dgm:pt modelId="{0A8DF318-14DA-4904-86F3-277B2C62E7A2}" type="parTrans" cxnId="{3F192BF1-E6DE-439F-ABF9-101C813B726E}">
      <dgm:prSet/>
      <dgm:spPr/>
      <dgm:t>
        <a:bodyPr/>
        <a:lstStyle/>
        <a:p>
          <a:endParaRPr lang="en-CA"/>
        </a:p>
      </dgm:t>
    </dgm:pt>
    <dgm:pt modelId="{CABD0AD8-F75C-4652-A50E-31053CD575D9}" type="sibTrans" cxnId="{3F192BF1-E6DE-439F-ABF9-101C813B726E}">
      <dgm:prSet/>
      <dgm:spPr/>
      <dgm:t>
        <a:bodyPr/>
        <a:lstStyle/>
        <a:p>
          <a:endParaRPr lang="en-CA"/>
        </a:p>
      </dgm:t>
    </dgm:pt>
    <dgm:pt modelId="{0F5B80D8-7033-4657-AF1B-F62CD7DF3490}">
      <dgm:prSet phldrT="[Text]" custT="1"/>
      <dgm:spPr/>
      <dgm:t>
        <a:bodyPr/>
        <a:lstStyle/>
        <a:p>
          <a:pPr>
            <a:buNone/>
          </a:pPr>
          <a:r>
            <a:rPr lang="en-US" sz="1200" b="0" i="0" dirty="0"/>
            <a:t>SpaCy NER is known for its speed and efficiency, allowing for fast and accurate parsing of large volumes of resumes</a:t>
          </a:r>
          <a:endParaRPr lang="en-CA" sz="1200" dirty="0"/>
        </a:p>
      </dgm:t>
    </dgm:pt>
    <dgm:pt modelId="{D012E6B8-9858-404B-A2E1-5E982C5CB938}" type="parTrans" cxnId="{91B25883-19F1-4CC6-92B3-23B4F8D01622}">
      <dgm:prSet/>
      <dgm:spPr/>
      <dgm:t>
        <a:bodyPr/>
        <a:lstStyle/>
        <a:p>
          <a:endParaRPr lang="en-CA"/>
        </a:p>
      </dgm:t>
    </dgm:pt>
    <dgm:pt modelId="{0E7A72E3-F2C1-4E1F-87B4-A5D32F6B4709}" type="sibTrans" cxnId="{91B25883-19F1-4CC6-92B3-23B4F8D01622}">
      <dgm:prSet/>
      <dgm:spPr/>
      <dgm:t>
        <a:bodyPr/>
        <a:lstStyle/>
        <a:p>
          <a:endParaRPr lang="en-CA"/>
        </a:p>
      </dgm:t>
    </dgm:pt>
    <dgm:pt modelId="{DDB631A4-C26A-41B6-B6A7-DA2E3436FE55}" type="pres">
      <dgm:prSet presAssocID="{B9AEBE06-8CCA-40B2-8EFC-C79025F73DB2}" presName="Name0" presStyleCnt="0">
        <dgm:presLayoutVars>
          <dgm:dir/>
          <dgm:resizeHandles val="exact"/>
        </dgm:presLayoutVars>
      </dgm:prSet>
      <dgm:spPr/>
    </dgm:pt>
    <dgm:pt modelId="{718AECF6-7BB6-4D55-A61F-A491A9F851AA}" type="pres">
      <dgm:prSet presAssocID="{B9AEBE06-8CCA-40B2-8EFC-C79025F73DB2}" presName="bkgdShp" presStyleLbl="alignAccFollowNode1" presStyleIdx="0" presStyleCnt="1"/>
      <dgm:spPr/>
    </dgm:pt>
    <dgm:pt modelId="{A0F99813-6058-4125-B854-2FF569762B91}" type="pres">
      <dgm:prSet presAssocID="{B9AEBE06-8CCA-40B2-8EFC-C79025F73DB2}" presName="linComp" presStyleCnt="0"/>
      <dgm:spPr/>
    </dgm:pt>
    <dgm:pt modelId="{1BC622B9-C24E-4FC0-9C55-6BDDCA2CF860}" type="pres">
      <dgm:prSet presAssocID="{BB7811BE-DDBF-42B8-B0FC-261CBBEEB797}" presName="compNode" presStyleCnt="0"/>
      <dgm:spPr/>
    </dgm:pt>
    <dgm:pt modelId="{BD31AB07-F1E8-44C3-8A6C-2B23CD34C33D}" type="pres">
      <dgm:prSet presAssocID="{BB7811BE-DDBF-42B8-B0FC-261CBBEEB797}" presName="node" presStyleLbl="node1" presStyleIdx="0" presStyleCnt="4">
        <dgm:presLayoutVars>
          <dgm:bulletEnabled val="1"/>
        </dgm:presLayoutVars>
      </dgm:prSet>
      <dgm:spPr/>
    </dgm:pt>
    <dgm:pt modelId="{418541EE-C819-4663-B3BF-C30D6D4957A2}" type="pres">
      <dgm:prSet presAssocID="{BB7811BE-DDBF-42B8-B0FC-261CBBEEB797}" presName="invisiNode" presStyleLbl="node1" presStyleIdx="0" presStyleCnt="4"/>
      <dgm:spPr/>
    </dgm:pt>
    <dgm:pt modelId="{A0A92FA7-6E82-46A2-828D-90CE45661F7A}" type="pres">
      <dgm:prSet presAssocID="{BB7811BE-DDBF-42B8-B0FC-261CBBEEB797}" presName="imagNode" presStyleLbl="fgImgPlace1" presStyleIdx="0" presStyleCnt="4"/>
      <dgm:spPr>
        <a:blipFill dpi="0" rotWithShape="1">
          <a:blip xmlns:r="http://schemas.openxmlformats.org/officeDocument/2006/relationships" r:embed="rId1"/>
          <a:srcRect/>
          <a:stretch>
            <a:fillRect l="17726" r="17726"/>
          </a:stretch>
        </a:blipFill>
      </dgm:spPr>
    </dgm:pt>
    <dgm:pt modelId="{E618C32C-611C-4D4B-B898-76C9FD5F9391}" type="pres">
      <dgm:prSet presAssocID="{211B55E2-9F54-4B1E-9C30-4F9FB8830E10}" presName="sibTrans" presStyleLbl="sibTrans2D1" presStyleIdx="0" presStyleCnt="0"/>
      <dgm:spPr/>
    </dgm:pt>
    <dgm:pt modelId="{453CE222-6884-4704-A242-38D9E516E4B2}" type="pres">
      <dgm:prSet presAssocID="{A0E3CEFA-DA57-48A1-8793-87B108305AAA}" presName="compNode" presStyleCnt="0"/>
      <dgm:spPr/>
    </dgm:pt>
    <dgm:pt modelId="{E54911D8-3090-439C-9B81-35F6B709A555}" type="pres">
      <dgm:prSet presAssocID="{A0E3CEFA-DA57-48A1-8793-87B108305AAA}" presName="node" presStyleLbl="node1" presStyleIdx="1" presStyleCnt="4">
        <dgm:presLayoutVars>
          <dgm:bulletEnabled val="1"/>
        </dgm:presLayoutVars>
      </dgm:prSet>
      <dgm:spPr/>
    </dgm:pt>
    <dgm:pt modelId="{5A23D0D2-8E1B-455E-8417-EB3A9ED89B50}" type="pres">
      <dgm:prSet presAssocID="{A0E3CEFA-DA57-48A1-8793-87B108305AAA}" presName="invisiNode" presStyleLbl="node1" presStyleIdx="1" presStyleCnt="4"/>
      <dgm:spPr/>
    </dgm:pt>
    <dgm:pt modelId="{957022DA-319C-4221-A31C-5125BF82DB86}" type="pres">
      <dgm:prSet presAssocID="{A0E3CEFA-DA57-48A1-8793-87B108305AAA}" presName="imagNode" presStyleLbl="fgImgPlace1" presStyleIdx="1" presStyleCnt="4"/>
      <dgm:spPr>
        <a:blipFill dpi="0" rotWithShape="1">
          <a:blip xmlns:r="http://schemas.openxmlformats.org/officeDocument/2006/relationships" r:embed="rId2"/>
          <a:srcRect/>
          <a:stretch>
            <a:fillRect l="17726" r="17726"/>
          </a:stretch>
        </a:blipFill>
      </dgm:spPr>
    </dgm:pt>
    <dgm:pt modelId="{4F45ADFE-E057-4254-98BA-0E715D7DC20C}" type="pres">
      <dgm:prSet presAssocID="{9F05AD9E-57A9-4CDB-AF3F-CC3CE64660D1}" presName="sibTrans" presStyleLbl="sibTrans2D1" presStyleIdx="0" presStyleCnt="0"/>
      <dgm:spPr/>
    </dgm:pt>
    <dgm:pt modelId="{826816A6-3047-4EE6-89B7-D50FA749523A}" type="pres">
      <dgm:prSet presAssocID="{14B2F20E-0E6B-4F5C-8E6B-29D0C84E906E}" presName="compNode" presStyleCnt="0"/>
      <dgm:spPr/>
    </dgm:pt>
    <dgm:pt modelId="{1D482378-9218-4307-9582-A7C7AAA814B4}" type="pres">
      <dgm:prSet presAssocID="{14B2F20E-0E6B-4F5C-8E6B-29D0C84E906E}" presName="node" presStyleLbl="node1" presStyleIdx="2" presStyleCnt="4">
        <dgm:presLayoutVars>
          <dgm:bulletEnabled val="1"/>
        </dgm:presLayoutVars>
      </dgm:prSet>
      <dgm:spPr/>
    </dgm:pt>
    <dgm:pt modelId="{905EAE90-50AA-4830-849E-4F3772008502}" type="pres">
      <dgm:prSet presAssocID="{14B2F20E-0E6B-4F5C-8E6B-29D0C84E906E}" presName="invisiNode" presStyleLbl="node1" presStyleIdx="2" presStyleCnt="4"/>
      <dgm:spPr/>
    </dgm:pt>
    <dgm:pt modelId="{D53E08E0-0370-4998-8C7B-85636071A405}" type="pres">
      <dgm:prSet presAssocID="{14B2F20E-0E6B-4F5C-8E6B-29D0C84E906E}" presName="imagNode" presStyleLbl="fgImgPlace1" presStyleIdx="2" presStyleCnt="4"/>
      <dgm:spPr>
        <a:blipFill dpi="0" rotWithShape="1">
          <a:blip xmlns:r="http://schemas.openxmlformats.org/officeDocument/2006/relationships" r:embed="rId3"/>
          <a:srcRect/>
          <a:stretch>
            <a:fillRect l="17726" r="17726"/>
          </a:stretch>
        </a:blipFill>
      </dgm:spPr>
    </dgm:pt>
    <dgm:pt modelId="{0D96C329-F660-4710-829A-4BBA79B0A5BC}" type="pres">
      <dgm:prSet presAssocID="{4E8B2B87-AEB9-4B15-BD05-9FC5C70220BF}" presName="sibTrans" presStyleLbl="sibTrans2D1" presStyleIdx="0" presStyleCnt="0"/>
      <dgm:spPr/>
    </dgm:pt>
    <dgm:pt modelId="{6FE2205D-273E-4800-97C4-8790ADD30664}" type="pres">
      <dgm:prSet presAssocID="{D0E88414-2420-475D-B466-E7BCF34F04F2}" presName="compNode" presStyleCnt="0"/>
      <dgm:spPr/>
    </dgm:pt>
    <dgm:pt modelId="{120F82C2-53BE-4E4F-AB63-71622FC06A6F}" type="pres">
      <dgm:prSet presAssocID="{D0E88414-2420-475D-B466-E7BCF34F04F2}" presName="node" presStyleLbl="node1" presStyleIdx="3" presStyleCnt="4">
        <dgm:presLayoutVars>
          <dgm:bulletEnabled val="1"/>
        </dgm:presLayoutVars>
      </dgm:prSet>
      <dgm:spPr/>
    </dgm:pt>
    <dgm:pt modelId="{8C474289-A0B8-484A-8BCD-70B6CF69BDC1}" type="pres">
      <dgm:prSet presAssocID="{D0E88414-2420-475D-B466-E7BCF34F04F2}" presName="invisiNode" presStyleLbl="node1" presStyleIdx="3" presStyleCnt="4"/>
      <dgm:spPr/>
    </dgm:pt>
    <dgm:pt modelId="{15B8010C-BEDF-453A-96DC-9D52D0308BB5}" type="pres">
      <dgm:prSet presAssocID="{D0E88414-2420-475D-B466-E7BCF34F04F2}" presName="imagNode" presStyleLbl="fgImgPlace1" presStyleIdx="3" presStyleCnt="4"/>
      <dgm:spPr>
        <a:blipFill dpi="0" rotWithShape="1">
          <a:blip xmlns:r="http://schemas.openxmlformats.org/officeDocument/2006/relationships" r:embed="rId4"/>
          <a:srcRect/>
          <a:stretch>
            <a:fillRect l="17726" r="17726"/>
          </a:stretch>
        </a:blipFill>
      </dgm:spPr>
    </dgm:pt>
  </dgm:ptLst>
  <dgm:cxnLst>
    <dgm:cxn modelId="{B75EC305-DDEE-4D34-A651-5AF328FE9D72}" type="presOf" srcId="{D0E88414-2420-475D-B466-E7BCF34F04F2}" destId="{120F82C2-53BE-4E4F-AB63-71622FC06A6F}" srcOrd="0" destOrd="0" presId="urn:microsoft.com/office/officeart/2005/8/layout/pList2"/>
    <dgm:cxn modelId="{D83F4909-AF69-4601-9701-8D52667149D4}" srcId="{BB7811BE-DDBF-42B8-B0FC-261CBBEEB797}" destId="{4D8B3807-53F2-4388-8A90-987663209A1F}" srcOrd="0" destOrd="0" parTransId="{CE454F60-7424-4507-AE09-44B640B87EEC}" sibTransId="{F00381B6-6C60-491A-BC17-F3BC402CF6A6}"/>
    <dgm:cxn modelId="{0FCE3F12-F7C2-4362-9BEB-AA89843C72E6}" type="presOf" srcId="{4D8B3807-53F2-4388-8A90-987663209A1F}" destId="{BD31AB07-F1E8-44C3-8A6C-2B23CD34C33D}" srcOrd="0" destOrd="1" presId="urn:microsoft.com/office/officeart/2005/8/layout/pList2"/>
    <dgm:cxn modelId="{E579F214-2D41-417D-9BB9-9908BDD603FC}" srcId="{B9AEBE06-8CCA-40B2-8EFC-C79025F73DB2}" destId="{BB7811BE-DDBF-42B8-B0FC-261CBBEEB797}" srcOrd="0" destOrd="0" parTransId="{769D8821-E2DB-4A9E-9D3A-2BE410EF39D5}" sibTransId="{211B55E2-9F54-4B1E-9C30-4F9FB8830E10}"/>
    <dgm:cxn modelId="{C00D7521-A041-4E14-827C-E7741A5634B9}" type="presOf" srcId="{B9AEBE06-8CCA-40B2-8EFC-C79025F73DB2}" destId="{DDB631A4-C26A-41B6-B6A7-DA2E3436FE55}" srcOrd="0" destOrd="0" presId="urn:microsoft.com/office/officeart/2005/8/layout/pList2"/>
    <dgm:cxn modelId="{7A74485C-DF7A-4846-94A4-3095A1CCAC07}" type="presOf" srcId="{9F05AD9E-57A9-4CDB-AF3F-CC3CE64660D1}" destId="{4F45ADFE-E057-4254-98BA-0E715D7DC20C}" srcOrd="0" destOrd="0" presId="urn:microsoft.com/office/officeart/2005/8/layout/pList2"/>
    <dgm:cxn modelId="{0541FD5E-E27F-4EAA-AB95-A9E1C056D0B2}" type="presOf" srcId="{A0E3CEFA-DA57-48A1-8793-87B108305AAA}" destId="{E54911D8-3090-439C-9B81-35F6B709A555}" srcOrd="0" destOrd="0" presId="urn:microsoft.com/office/officeart/2005/8/layout/pList2"/>
    <dgm:cxn modelId="{855D3773-686A-485E-B2D9-9C3866E00AC2}" type="presOf" srcId="{BB7811BE-DDBF-42B8-B0FC-261CBBEEB797}" destId="{BD31AB07-F1E8-44C3-8A6C-2B23CD34C33D}" srcOrd="0" destOrd="0" presId="urn:microsoft.com/office/officeart/2005/8/layout/pList2"/>
    <dgm:cxn modelId="{DDB78E54-BED6-4C21-8115-61E36DAA0212}" type="presOf" srcId="{4E8B2B87-AEB9-4B15-BD05-9FC5C70220BF}" destId="{0D96C329-F660-4710-829A-4BBA79B0A5BC}" srcOrd="0" destOrd="0" presId="urn:microsoft.com/office/officeart/2005/8/layout/pList2"/>
    <dgm:cxn modelId="{8E3BCB54-0640-4E18-A215-2E958B188AA2}" srcId="{B9AEBE06-8CCA-40B2-8EFC-C79025F73DB2}" destId="{A0E3CEFA-DA57-48A1-8793-87B108305AAA}" srcOrd="1" destOrd="0" parTransId="{F0C3CE38-DFC6-485F-944E-9864125834F7}" sibTransId="{9F05AD9E-57A9-4CDB-AF3F-CC3CE64660D1}"/>
    <dgm:cxn modelId="{68EEF95A-727D-4538-A742-F42989E95B5B}" srcId="{14B2F20E-0E6B-4F5C-8E6B-29D0C84E906E}" destId="{20C680CA-3EF3-42A0-9D9D-82B7F6CE05B5}" srcOrd="0" destOrd="0" parTransId="{5BDEA812-4248-4C40-8642-3F64A338A191}" sibTransId="{E53AEF8E-D0D5-43FC-A953-873C2103C2A9}"/>
    <dgm:cxn modelId="{91B25883-19F1-4CC6-92B3-23B4F8D01622}" srcId="{D0E88414-2420-475D-B466-E7BCF34F04F2}" destId="{0F5B80D8-7033-4657-AF1B-F62CD7DF3490}" srcOrd="0" destOrd="0" parTransId="{D012E6B8-9858-404B-A2E1-5E982C5CB938}" sibTransId="{0E7A72E3-F2C1-4E1F-87B4-A5D32F6B4709}"/>
    <dgm:cxn modelId="{5A3D28AA-7A5D-4B86-970F-81F81560D573}" type="presOf" srcId="{211B55E2-9F54-4B1E-9C30-4F9FB8830E10}" destId="{E618C32C-611C-4D4B-B898-76C9FD5F9391}" srcOrd="0" destOrd="0" presId="urn:microsoft.com/office/officeart/2005/8/layout/pList2"/>
    <dgm:cxn modelId="{C83BDAAA-10BD-447F-9D88-1620E296F025}" type="presOf" srcId="{8332BCEC-4141-46E0-889E-3A5863F32D42}" destId="{E54911D8-3090-439C-9B81-35F6B709A555}" srcOrd="0" destOrd="1" presId="urn:microsoft.com/office/officeart/2005/8/layout/pList2"/>
    <dgm:cxn modelId="{C60674AE-2535-49F2-ADD6-AAA3F0969217}" type="presOf" srcId="{14B2F20E-0E6B-4F5C-8E6B-29D0C84E906E}" destId="{1D482378-9218-4307-9582-A7C7AAA814B4}" srcOrd="0" destOrd="0" presId="urn:microsoft.com/office/officeart/2005/8/layout/pList2"/>
    <dgm:cxn modelId="{7AD81FB4-86CC-47BE-B03B-545BE2EE7AEA}" type="presOf" srcId="{0F5B80D8-7033-4657-AF1B-F62CD7DF3490}" destId="{120F82C2-53BE-4E4F-AB63-71622FC06A6F}" srcOrd="0" destOrd="1" presId="urn:microsoft.com/office/officeart/2005/8/layout/pList2"/>
    <dgm:cxn modelId="{60135EED-2581-4F75-8EE5-D7795AD413BD}" type="presOf" srcId="{20C680CA-3EF3-42A0-9D9D-82B7F6CE05B5}" destId="{1D482378-9218-4307-9582-A7C7AAA814B4}" srcOrd="0" destOrd="1" presId="urn:microsoft.com/office/officeart/2005/8/layout/pList2"/>
    <dgm:cxn modelId="{396985ED-0620-4ED7-A567-2728146B77B9}" srcId="{B9AEBE06-8CCA-40B2-8EFC-C79025F73DB2}" destId="{14B2F20E-0E6B-4F5C-8E6B-29D0C84E906E}" srcOrd="2" destOrd="0" parTransId="{B2FD874B-0AE8-4C6D-8051-5376A3F783BC}" sibTransId="{4E8B2B87-AEB9-4B15-BD05-9FC5C70220BF}"/>
    <dgm:cxn modelId="{3F192BF1-E6DE-439F-ABF9-101C813B726E}" srcId="{B9AEBE06-8CCA-40B2-8EFC-C79025F73DB2}" destId="{D0E88414-2420-475D-B466-E7BCF34F04F2}" srcOrd="3" destOrd="0" parTransId="{0A8DF318-14DA-4904-86F3-277B2C62E7A2}" sibTransId="{CABD0AD8-F75C-4652-A50E-31053CD575D9}"/>
    <dgm:cxn modelId="{61083DF7-4563-4811-AED0-E6F5BA777EC2}" srcId="{A0E3CEFA-DA57-48A1-8793-87B108305AAA}" destId="{8332BCEC-4141-46E0-889E-3A5863F32D42}" srcOrd="0" destOrd="0" parTransId="{8B969867-DD25-4A9D-9F3B-1A1BDBEED27B}" sibTransId="{8A37E080-0B97-4A44-9097-4F85826BAD7B}"/>
    <dgm:cxn modelId="{D2EFC954-27B6-4FE5-BF56-BA88BC2694D7}" type="presParOf" srcId="{DDB631A4-C26A-41B6-B6A7-DA2E3436FE55}" destId="{718AECF6-7BB6-4D55-A61F-A491A9F851AA}" srcOrd="0" destOrd="0" presId="urn:microsoft.com/office/officeart/2005/8/layout/pList2"/>
    <dgm:cxn modelId="{93DC96AC-7890-4191-BDDF-ECBA476F94A6}" type="presParOf" srcId="{DDB631A4-C26A-41B6-B6A7-DA2E3436FE55}" destId="{A0F99813-6058-4125-B854-2FF569762B91}" srcOrd="1" destOrd="0" presId="urn:microsoft.com/office/officeart/2005/8/layout/pList2"/>
    <dgm:cxn modelId="{E3FA8D11-9E59-4ABB-8380-AC7D7471EC39}" type="presParOf" srcId="{A0F99813-6058-4125-B854-2FF569762B91}" destId="{1BC622B9-C24E-4FC0-9C55-6BDDCA2CF860}" srcOrd="0" destOrd="0" presId="urn:microsoft.com/office/officeart/2005/8/layout/pList2"/>
    <dgm:cxn modelId="{EF3BFEC9-2F97-4F16-9AD1-1DAE2391B1F6}" type="presParOf" srcId="{1BC622B9-C24E-4FC0-9C55-6BDDCA2CF860}" destId="{BD31AB07-F1E8-44C3-8A6C-2B23CD34C33D}" srcOrd="0" destOrd="0" presId="urn:microsoft.com/office/officeart/2005/8/layout/pList2"/>
    <dgm:cxn modelId="{7D597966-94E1-4760-8EA9-6FFDADE22962}" type="presParOf" srcId="{1BC622B9-C24E-4FC0-9C55-6BDDCA2CF860}" destId="{418541EE-C819-4663-B3BF-C30D6D4957A2}" srcOrd="1" destOrd="0" presId="urn:microsoft.com/office/officeart/2005/8/layout/pList2"/>
    <dgm:cxn modelId="{C04B0EE1-D646-4FF1-86FB-AB88B9F5FB59}" type="presParOf" srcId="{1BC622B9-C24E-4FC0-9C55-6BDDCA2CF860}" destId="{A0A92FA7-6E82-46A2-828D-90CE45661F7A}" srcOrd="2" destOrd="0" presId="urn:microsoft.com/office/officeart/2005/8/layout/pList2"/>
    <dgm:cxn modelId="{C4262B5D-CF1D-4774-93F5-B4D89DFB0803}" type="presParOf" srcId="{A0F99813-6058-4125-B854-2FF569762B91}" destId="{E618C32C-611C-4D4B-B898-76C9FD5F9391}" srcOrd="1" destOrd="0" presId="urn:microsoft.com/office/officeart/2005/8/layout/pList2"/>
    <dgm:cxn modelId="{F1C93950-867D-4EEF-A21B-DE73EFDFE0BF}" type="presParOf" srcId="{A0F99813-6058-4125-B854-2FF569762B91}" destId="{453CE222-6884-4704-A242-38D9E516E4B2}" srcOrd="2" destOrd="0" presId="urn:microsoft.com/office/officeart/2005/8/layout/pList2"/>
    <dgm:cxn modelId="{0FCC91DE-5FC5-47A5-9A31-ABC673892E47}" type="presParOf" srcId="{453CE222-6884-4704-A242-38D9E516E4B2}" destId="{E54911D8-3090-439C-9B81-35F6B709A555}" srcOrd="0" destOrd="0" presId="urn:microsoft.com/office/officeart/2005/8/layout/pList2"/>
    <dgm:cxn modelId="{22B7D5CA-B612-44AF-A741-16EE45AFC43E}" type="presParOf" srcId="{453CE222-6884-4704-A242-38D9E516E4B2}" destId="{5A23D0D2-8E1B-455E-8417-EB3A9ED89B50}" srcOrd="1" destOrd="0" presId="urn:microsoft.com/office/officeart/2005/8/layout/pList2"/>
    <dgm:cxn modelId="{32CB36A6-84C6-4BA9-BA35-7CC1A01E0A1C}" type="presParOf" srcId="{453CE222-6884-4704-A242-38D9E516E4B2}" destId="{957022DA-319C-4221-A31C-5125BF82DB86}" srcOrd="2" destOrd="0" presId="urn:microsoft.com/office/officeart/2005/8/layout/pList2"/>
    <dgm:cxn modelId="{A684E689-1FC9-45BD-8524-3F1B772BE025}" type="presParOf" srcId="{A0F99813-6058-4125-B854-2FF569762B91}" destId="{4F45ADFE-E057-4254-98BA-0E715D7DC20C}" srcOrd="3" destOrd="0" presId="urn:microsoft.com/office/officeart/2005/8/layout/pList2"/>
    <dgm:cxn modelId="{04E79F19-C446-46B9-879B-3C5CEFEDCDEE}" type="presParOf" srcId="{A0F99813-6058-4125-B854-2FF569762B91}" destId="{826816A6-3047-4EE6-89B7-D50FA749523A}" srcOrd="4" destOrd="0" presId="urn:microsoft.com/office/officeart/2005/8/layout/pList2"/>
    <dgm:cxn modelId="{5F7F1266-91CA-4BC5-A7A4-4030C119E211}" type="presParOf" srcId="{826816A6-3047-4EE6-89B7-D50FA749523A}" destId="{1D482378-9218-4307-9582-A7C7AAA814B4}" srcOrd="0" destOrd="0" presId="urn:microsoft.com/office/officeart/2005/8/layout/pList2"/>
    <dgm:cxn modelId="{3AA90A66-02BC-4D27-81BC-A98152A5DA05}" type="presParOf" srcId="{826816A6-3047-4EE6-89B7-D50FA749523A}" destId="{905EAE90-50AA-4830-849E-4F3772008502}" srcOrd="1" destOrd="0" presId="urn:microsoft.com/office/officeart/2005/8/layout/pList2"/>
    <dgm:cxn modelId="{6788C7D3-6356-4F9E-B659-544F9CBB8A1B}" type="presParOf" srcId="{826816A6-3047-4EE6-89B7-D50FA749523A}" destId="{D53E08E0-0370-4998-8C7B-85636071A405}" srcOrd="2" destOrd="0" presId="urn:microsoft.com/office/officeart/2005/8/layout/pList2"/>
    <dgm:cxn modelId="{0A0758EC-EF74-4E0E-9A96-259B2C0DEE07}" type="presParOf" srcId="{A0F99813-6058-4125-B854-2FF569762B91}" destId="{0D96C329-F660-4710-829A-4BBA79B0A5BC}" srcOrd="5" destOrd="0" presId="urn:microsoft.com/office/officeart/2005/8/layout/pList2"/>
    <dgm:cxn modelId="{67959645-9799-4238-8BDB-2D7D4AF7C333}" type="presParOf" srcId="{A0F99813-6058-4125-B854-2FF569762B91}" destId="{6FE2205D-273E-4800-97C4-8790ADD30664}" srcOrd="6" destOrd="0" presId="urn:microsoft.com/office/officeart/2005/8/layout/pList2"/>
    <dgm:cxn modelId="{33D8F6FE-26A4-4589-868A-D8FAF3644A6F}" type="presParOf" srcId="{6FE2205D-273E-4800-97C4-8790ADD30664}" destId="{120F82C2-53BE-4E4F-AB63-71622FC06A6F}" srcOrd="0" destOrd="0" presId="urn:microsoft.com/office/officeart/2005/8/layout/pList2"/>
    <dgm:cxn modelId="{9A81AE51-A102-48B9-A453-84962E9CE088}" type="presParOf" srcId="{6FE2205D-273E-4800-97C4-8790ADD30664}" destId="{8C474289-A0B8-484A-8BCD-70B6CF69BDC1}" srcOrd="1" destOrd="0" presId="urn:microsoft.com/office/officeart/2005/8/layout/pList2"/>
    <dgm:cxn modelId="{9577203C-D7F9-4402-A11D-228224A6C3A1}" type="presParOf" srcId="{6FE2205D-273E-4800-97C4-8790ADD30664}" destId="{15B8010C-BEDF-453A-96DC-9D52D0308BB5}"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AECF6-7BB6-4D55-A61F-A491A9F851AA}">
      <dsp:nvSpPr>
        <dsp:cNvPr id="0" name=""/>
        <dsp:cNvSpPr/>
      </dsp:nvSpPr>
      <dsp:spPr>
        <a:xfrm>
          <a:off x="0" y="0"/>
          <a:ext cx="8474700" cy="162969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A92FA7-6E82-46A2-828D-90CE45661F7A}">
      <dsp:nvSpPr>
        <dsp:cNvPr id="0" name=""/>
        <dsp:cNvSpPr/>
      </dsp:nvSpPr>
      <dsp:spPr>
        <a:xfrm>
          <a:off x="256574" y="217292"/>
          <a:ext cx="1851523" cy="1195109"/>
        </a:xfrm>
        <a:prstGeom prst="roundRect">
          <a:avLst>
            <a:gd name="adj" fmla="val 10000"/>
          </a:avLst>
        </a:prstGeom>
        <a:blipFill dpi="0" rotWithShape="1">
          <a:blip xmlns:r="http://schemas.openxmlformats.org/officeDocument/2006/relationships" r:embed="rId1"/>
          <a:srcRect/>
          <a:stretch>
            <a:fillRect l="17726" r="17726"/>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D31AB07-F1E8-44C3-8A6C-2B23CD34C33D}">
      <dsp:nvSpPr>
        <dsp:cNvPr id="0" name=""/>
        <dsp:cNvSpPr/>
      </dsp:nvSpPr>
      <dsp:spPr>
        <a:xfrm rot="10800000">
          <a:off x="256574" y="1629695"/>
          <a:ext cx="1851523" cy="1991849"/>
        </a:xfrm>
        <a:prstGeom prst="round2SameRect">
          <a:avLst>
            <a:gd name="adj1" fmla="val 10500"/>
            <a:gd name="adj2" fmla="val 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CA" sz="1400" b="1" kern="1200" dirty="0"/>
            <a:t>HIGH ACCURACY</a:t>
          </a:r>
        </a:p>
        <a:p>
          <a:pPr marL="114300" lvl="1" indent="-114300" algn="l" defTabSz="533400">
            <a:lnSpc>
              <a:spcPct val="90000"/>
            </a:lnSpc>
            <a:spcBef>
              <a:spcPct val="0"/>
            </a:spcBef>
            <a:spcAft>
              <a:spcPct val="15000"/>
            </a:spcAft>
            <a:buNone/>
          </a:pPr>
          <a:r>
            <a:rPr lang="en-US" sz="1200" kern="1200" dirty="0"/>
            <a:t>SpaCy NER is known for its high accuracy and robust performance, making it a reliable choice for extracting important information from resumes</a:t>
          </a:r>
          <a:endParaRPr lang="en-CA" sz="1200" kern="1200" dirty="0"/>
        </a:p>
      </dsp:txBody>
      <dsp:txXfrm rot="10800000">
        <a:off x="313515" y="1629695"/>
        <a:ext cx="1737641" cy="1934908"/>
      </dsp:txXfrm>
    </dsp:sp>
    <dsp:sp modelId="{957022DA-319C-4221-A31C-5125BF82DB86}">
      <dsp:nvSpPr>
        <dsp:cNvPr id="0" name=""/>
        <dsp:cNvSpPr/>
      </dsp:nvSpPr>
      <dsp:spPr>
        <a:xfrm>
          <a:off x="2293250" y="217292"/>
          <a:ext cx="1851523" cy="1195109"/>
        </a:xfrm>
        <a:prstGeom prst="roundRect">
          <a:avLst>
            <a:gd name="adj" fmla="val 10000"/>
          </a:avLst>
        </a:prstGeom>
        <a:blipFill dpi="0" rotWithShape="1">
          <a:blip xmlns:r="http://schemas.openxmlformats.org/officeDocument/2006/relationships" r:embed="rId2"/>
          <a:srcRect/>
          <a:stretch>
            <a:fillRect l="17726" r="17726"/>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E54911D8-3090-439C-9B81-35F6B709A555}">
      <dsp:nvSpPr>
        <dsp:cNvPr id="0" name=""/>
        <dsp:cNvSpPr/>
      </dsp:nvSpPr>
      <dsp:spPr>
        <a:xfrm rot="10800000">
          <a:off x="2293250" y="1629695"/>
          <a:ext cx="1851523" cy="1991849"/>
        </a:xfrm>
        <a:prstGeom prst="round2SameRect">
          <a:avLst>
            <a:gd name="adj1" fmla="val 10500"/>
            <a:gd name="adj2" fmla="val 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CA" sz="1400" b="1" kern="1200" dirty="0"/>
            <a:t>PRE-TRAINED MODELS</a:t>
          </a:r>
        </a:p>
        <a:p>
          <a:pPr marL="114300" lvl="1" indent="-114300" algn="l" defTabSz="533400">
            <a:lnSpc>
              <a:spcPct val="90000"/>
            </a:lnSpc>
            <a:spcBef>
              <a:spcPct val="0"/>
            </a:spcBef>
            <a:spcAft>
              <a:spcPct val="15000"/>
            </a:spcAft>
            <a:buNone/>
          </a:pPr>
          <a:r>
            <a:rPr lang="en-US" sz="1200" kern="1200" dirty="0"/>
            <a:t>SpaCy comes with pre-trained models for a variety of languages, including English, which can be easily fine-tuned for specific tasks such as resume parsing</a:t>
          </a:r>
          <a:endParaRPr lang="en-CA" sz="1200" kern="1200" dirty="0"/>
        </a:p>
      </dsp:txBody>
      <dsp:txXfrm rot="10800000">
        <a:off x="2350191" y="1629695"/>
        <a:ext cx="1737641" cy="1934908"/>
      </dsp:txXfrm>
    </dsp:sp>
    <dsp:sp modelId="{D53E08E0-0370-4998-8C7B-85636071A405}">
      <dsp:nvSpPr>
        <dsp:cNvPr id="0" name=""/>
        <dsp:cNvSpPr/>
      </dsp:nvSpPr>
      <dsp:spPr>
        <a:xfrm>
          <a:off x="4329926" y="217292"/>
          <a:ext cx="1851523" cy="1195109"/>
        </a:xfrm>
        <a:prstGeom prst="roundRect">
          <a:avLst>
            <a:gd name="adj" fmla="val 10000"/>
          </a:avLst>
        </a:prstGeom>
        <a:blipFill dpi="0" rotWithShape="1">
          <a:blip xmlns:r="http://schemas.openxmlformats.org/officeDocument/2006/relationships" r:embed="rId3"/>
          <a:srcRect/>
          <a:stretch>
            <a:fillRect l="17726" r="17726"/>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1D482378-9218-4307-9582-A7C7AAA814B4}">
      <dsp:nvSpPr>
        <dsp:cNvPr id="0" name=""/>
        <dsp:cNvSpPr/>
      </dsp:nvSpPr>
      <dsp:spPr>
        <a:xfrm rot="10800000">
          <a:off x="4329926" y="1629695"/>
          <a:ext cx="1851523" cy="1991849"/>
        </a:xfrm>
        <a:prstGeom prst="round2SameRect">
          <a:avLst>
            <a:gd name="adj1" fmla="val 10500"/>
            <a:gd name="adj2" fmla="val 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CA" sz="1400" b="1" kern="1200" dirty="0"/>
            <a:t>CUSTOMIZATION</a:t>
          </a:r>
          <a:endParaRPr lang="en-CA" sz="1600" b="1" kern="1200" dirty="0"/>
        </a:p>
        <a:p>
          <a:pPr marL="114300" lvl="1" indent="-114300" algn="l" defTabSz="533400">
            <a:lnSpc>
              <a:spcPct val="90000"/>
            </a:lnSpc>
            <a:spcBef>
              <a:spcPct val="0"/>
            </a:spcBef>
            <a:spcAft>
              <a:spcPct val="15000"/>
            </a:spcAft>
            <a:buNone/>
          </a:pPr>
          <a:r>
            <a:rPr lang="en-US" sz="1200" kern="1200" dirty="0"/>
            <a:t>SpaCy allows for easy customization of its models and training data, making it a flexible choice for building customized resume parsers.</a:t>
          </a:r>
          <a:endParaRPr lang="en-CA" sz="1200" kern="1200" dirty="0"/>
        </a:p>
      </dsp:txBody>
      <dsp:txXfrm rot="10800000">
        <a:off x="4386867" y="1629695"/>
        <a:ext cx="1737641" cy="1934908"/>
      </dsp:txXfrm>
    </dsp:sp>
    <dsp:sp modelId="{15B8010C-BEDF-453A-96DC-9D52D0308BB5}">
      <dsp:nvSpPr>
        <dsp:cNvPr id="0" name=""/>
        <dsp:cNvSpPr/>
      </dsp:nvSpPr>
      <dsp:spPr>
        <a:xfrm>
          <a:off x="6366601" y="217292"/>
          <a:ext cx="1851523" cy="1195109"/>
        </a:xfrm>
        <a:prstGeom prst="roundRect">
          <a:avLst>
            <a:gd name="adj" fmla="val 10000"/>
          </a:avLst>
        </a:prstGeom>
        <a:blipFill dpi="0" rotWithShape="1">
          <a:blip xmlns:r="http://schemas.openxmlformats.org/officeDocument/2006/relationships" r:embed="rId4"/>
          <a:srcRect/>
          <a:stretch>
            <a:fillRect l="17726" r="17726"/>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120F82C2-53BE-4E4F-AB63-71622FC06A6F}">
      <dsp:nvSpPr>
        <dsp:cNvPr id="0" name=""/>
        <dsp:cNvSpPr/>
      </dsp:nvSpPr>
      <dsp:spPr>
        <a:xfrm rot="10800000">
          <a:off x="6366601" y="1629695"/>
          <a:ext cx="1851523" cy="1991849"/>
        </a:xfrm>
        <a:prstGeom prst="round2SameRect">
          <a:avLst>
            <a:gd name="adj1" fmla="val 10500"/>
            <a:gd name="adj2" fmla="val 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CA" sz="1400" b="1" i="0" kern="1200" dirty="0"/>
            <a:t>SPEED</a:t>
          </a:r>
          <a:endParaRPr lang="en-CA" sz="1700" b="1" kern="1200" dirty="0"/>
        </a:p>
        <a:p>
          <a:pPr marL="114300" lvl="1" indent="-114300" algn="l" defTabSz="533400">
            <a:lnSpc>
              <a:spcPct val="90000"/>
            </a:lnSpc>
            <a:spcBef>
              <a:spcPct val="0"/>
            </a:spcBef>
            <a:spcAft>
              <a:spcPct val="15000"/>
            </a:spcAft>
            <a:buNone/>
          </a:pPr>
          <a:r>
            <a:rPr lang="en-US" sz="1200" b="0" i="0" kern="1200" dirty="0"/>
            <a:t>SpaCy NER is known for its speed and efficiency, allowing for fast and accurate parsing of large volumes of resumes</a:t>
          </a:r>
          <a:endParaRPr lang="en-CA" sz="1200" kern="1200" dirty="0"/>
        </a:p>
      </dsp:txBody>
      <dsp:txXfrm rot="10800000">
        <a:off x="6423542" y="1629695"/>
        <a:ext cx="1737641" cy="1934908"/>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3b7570ea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3b7570ea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849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035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911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348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13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387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1891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3048000" cy="5143500"/>
          </a:xfrm>
          <a:prstGeom prst="rect">
            <a:avLst/>
          </a:prstGeom>
          <a:gradFill>
            <a:gsLst>
              <a:gs pos="0">
                <a:srgbClr val="05B3F1">
                  <a:alpha val="0"/>
                </a:srgbClr>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2946600"/>
            <a:ext cx="6096000" cy="1739700"/>
          </a:xfrm>
          <a:prstGeom prst="rect">
            <a:avLst/>
          </a:prstGeom>
          <a:solidFill>
            <a:schemeClr val="lt1"/>
          </a:solidFill>
          <a:ln>
            <a:noFill/>
          </a:ln>
          <a:effectLst>
            <a:outerShdw blurRad="271463" dist="66675"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44750" y="3059700"/>
            <a:ext cx="5647800" cy="15036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p:nvPr/>
        </p:nvSpPr>
        <p:spPr>
          <a:xfrm>
            <a:off x="0" y="1583350"/>
            <a:ext cx="7404300" cy="1739700"/>
          </a:xfrm>
          <a:prstGeom prst="rect">
            <a:avLst/>
          </a:prstGeom>
          <a:solidFill>
            <a:schemeClr val="lt1"/>
          </a:solidFill>
          <a:ln>
            <a:noFill/>
          </a:ln>
          <a:effectLst>
            <a:outerShdw blurRad="271463" dist="66675"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2012775" y="2049850"/>
            <a:ext cx="5109300" cy="4830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3600"/>
              <a:buNone/>
              <a:defRPr sz="36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2012775" y="2553550"/>
            <a:ext cx="5109300" cy="303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Clr>
                <a:schemeClr val="dk1"/>
              </a:buClr>
              <a:buSzPts val="1800"/>
              <a:buNone/>
              <a:defRPr sz="1800"/>
            </a:lvl4pPr>
            <a:lvl5pPr lvl="4" rtl="0">
              <a:spcBef>
                <a:spcPts val="0"/>
              </a:spcBef>
              <a:spcAft>
                <a:spcPts val="0"/>
              </a:spcAft>
              <a:buClr>
                <a:schemeClr val="dk1"/>
              </a:buClr>
              <a:buSzPts val="1800"/>
              <a:buNone/>
              <a:defRPr sz="1800"/>
            </a:lvl5pPr>
            <a:lvl6pPr lvl="5" rtl="0">
              <a:spcBef>
                <a:spcPts val="0"/>
              </a:spcBef>
              <a:spcAft>
                <a:spcPts val="0"/>
              </a:spcAft>
              <a:buClr>
                <a:schemeClr val="dk1"/>
              </a:buClr>
              <a:buSzPts val="1800"/>
              <a:buNone/>
              <a:defRPr sz="1800"/>
            </a:lvl6pPr>
            <a:lvl7pPr lvl="6" rtl="0">
              <a:spcBef>
                <a:spcPts val="0"/>
              </a:spcBef>
              <a:spcAft>
                <a:spcPts val="0"/>
              </a:spcAft>
              <a:buClr>
                <a:schemeClr val="dk1"/>
              </a:buClr>
              <a:buSzPts val="1800"/>
              <a:buNone/>
              <a:defRPr sz="1800"/>
            </a:lvl7pPr>
            <a:lvl8pPr lvl="7" rtl="0">
              <a:spcBef>
                <a:spcPts val="0"/>
              </a:spcBef>
              <a:spcAft>
                <a:spcPts val="0"/>
              </a:spcAft>
              <a:buClr>
                <a:schemeClr val="dk1"/>
              </a:buClr>
              <a:buSzPts val="1800"/>
              <a:buNone/>
              <a:defRPr sz="1800"/>
            </a:lvl8pPr>
            <a:lvl9pPr lvl="8" rtl="0">
              <a:spcBef>
                <a:spcPts val="0"/>
              </a:spcBef>
              <a:spcAft>
                <a:spcPts val="0"/>
              </a:spcAft>
              <a:buClr>
                <a:schemeClr val="dk1"/>
              </a:buClr>
              <a:buSzPts val="1800"/>
              <a:buNone/>
              <a:defRPr sz="1800"/>
            </a:lvl9pPr>
          </a:lstStyle>
          <a:p>
            <a:endParaRPr/>
          </a:p>
        </p:txBody>
      </p:sp>
      <p:sp>
        <p:nvSpPr>
          <p:cNvPr id="17" name="Google Shape;17;p3"/>
          <p:cNvSpPr/>
          <p:nvPr/>
        </p:nvSpPr>
        <p:spPr>
          <a:xfrm>
            <a:off x="0" y="1583250"/>
            <a:ext cx="1739700" cy="17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46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p:nvPr/>
        </p:nvSpPr>
        <p:spPr>
          <a:xfrm>
            <a:off x="4337263"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sldNum" idx="12"/>
          </p:nvPr>
        </p:nvSpPr>
        <p:spPr>
          <a:xfrm>
            <a:off x="4337138"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1" name="Google Shape;21;p4"/>
          <p:cNvSpPr/>
          <p:nvPr/>
        </p:nvSpPr>
        <p:spPr>
          <a:xfrm>
            <a:off x="469875" y="469800"/>
            <a:ext cx="8204100" cy="42039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346350" y="1385300"/>
            <a:ext cx="6451500" cy="819900"/>
          </a:xfrm>
          <a:prstGeom prst="rect">
            <a:avLst/>
          </a:prstGeom>
          <a:effectLst>
            <a:outerShdw blurRad="42863" dist="9525" dir="5400000" algn="bl" rotWithShape="0">
              <a:srgbClr val="1C4587">
                <a:alpha val="40000"/>
              </a:srgbClr>
            </a:outerShdw>
          </a:effectLst>
        </p:spPr>
        <p:txBody>
          <a:bodyPr spcFirstLastPara="1" wrap="square" lIns="0" tIns="0" rIns="0" bIns="0" anchor="t" anchorCtr="0">
            <a:noAutofit/>
          </a:bodyPr>
          <a:lstStyle>
            <a:lvl1pPr marL="457200" lvl="0" indent="-431800" algn="ctr" rtl="0">
              <a:spcBef>
                <a:spcPts val="600"/>
              </a:spcBef>
              <a:spcAft>
                <a:spcPts val="0"/>
              </a:spcAft>
              <a:buClr>
                <a:schemeClr val="lt1"/>
              </a:buClr>
              <a:buSzPts val="3200"/>
              <a:buChar char="▫"/>
              <a:defRPr sz="3200" b="1">
                <a:solidFill>
                  <a:schemeClr val="lt1"/>
                </a:solidFill>
              </a:defRPr>
            </a:lvl1pPr>
            <a:lvl2pPr marL="914400" lvl="1" indent="-431800" algn="ctr" rtl="0">
              <a:spcBef>
                <a:spcPts val="0"/>
              </a:spcBef>
              <a:spcAft>
                <a:spcPts val="0"/>
              </a:spcAft>
              <a:buClr>
                <a:schemeClr val="lt1"/>
              </a:buClr>
              <a:buSzPts val="3200"/>
              <a:buChar char="▫"/>
              <a:defRPr sz="3200" b="1">
                <a:solidFill>
                  <a:schemeClr val="lt1"/>
                </a:solidFill>
              </a:defRPr>
            </a:lvl2pPr>
            <a:lvl3pPr marL="1371600" lvl="2" indent="-431800" algn="ctr" rtl="0">
              <a:spcBef>
                <a:spcPts val="0"/>
              </a:spcBef>
              <a:spcAft>
                <a:spcPts val="0"/>
              </a:spcAft>
              <a:buClr>
                <a:schemeClr val="lt1"/>
              </a:buClr>
              <a:buSzPts val="3200"/>
              <a:buChar char="▫"/>
              <a:defRPr sz="3200" b="1">
                <a:solidFill>
                  <a:schemeClr val="lt1"/>
                </a:solidFill>
              </a:defRPr>
            </a:lvl3pPr>
            <a:lvl4pPr marL="1828800" lvl="3" indent="-431800" algn="ctr" rtl="0">
              <a:spcBef>
                <a:spcPts val="0"/>
              </a:spcBef>
              <a:spcAft>
                <a:spcPts val="0"/>
              </a:spcAft>
              <a:buClr>
                <a:schemeClr val="lt1"/>
              </a:buClr>
              <a:buSzPts val="3200"/>
              <a:buChar char="▫"/>
              <a:defRPr sz="3200" b="1">
                <a:solidFill>
                  <a:schemeClr val="lt1"/>
                </a:solidFill>
              </a:defRPr>
            </a:lvl4pPr>
            <a:lvl5pPr marL="2286000" lvl="4" indent="-431800" algn="ctr" rtl="0">
              <a:spcBef>
                <a:spcPts val="0"/>
              </a:spcBef>
              <a:spcAft>
                <a:spcPts val="0"/>
              </a:spcAft>
              <a:buClr>
                <a:schemeClr val="lt1"/>
              </a:buClr>
              <a:buSzPts val="3200"/>
              <a:buChar char="▫"/>
              <a:defRPr sz="3200" b="1">
                <a:solidFill>
                  <a:schemeClr val="lt1"/>
                </a:solidFill>
              </a:defRPr>
            </a:lvl5pPr>
            <a:lvl6pPr marL="2743200" lvl="5" indent="-431800" algn="ctr" rtl="0">
              <a:spcBef>
                <a:spcPts val="0"/>
              </a:spcBef>
              <a:spcAft>
                <a:spcPts val="0"/>
              </a:spcAft>
              <a:buClr>
                <a:schemeClr val="lt1"/>
              </a:buClr>
              <a:buSzPts val="3200"/>
              <a:buChar char="▫"/>
              <a:defRPr sz="3200" b="1">
                <a:solidFill>
                  <a:schemeClr val="lt1"/>
                </a:solidFill>
              </a:defRPr>
            </a:lvl6pPr>
            <a:lvl7pPr marL="3200400" lvl="6" indent="-431800" algn="ctr" rtl="0">
              <a:spcBef>
                <a:spcPts val="0"/>
              </a:spcBef>
              <a:spcAft>
                <a:spcPts val="0"/>
              </a:spcAft>
              <a:buClr>
                <a:schemeClr val="lt1"/>
              </a:buClr>
              <a:buSzPts val="3200"/>
              <a:buChar char="▫"/>
              <a:defRPr sz="3200" b="1">
                <a:solidFill>
                  <a:schemeClr val="lt1"/>
                </a:solidFill>
              </a:defRPr>
            </a:lvl7pPr>
            <a:lvl8pPr marL="3657600" lvl="7" indent="-431800" algn="ctr" rtl="0">
              <a:spcBef>
                <a:spcPts val="0"/>
              </a:spcBef>
              <a:spcAft>
                <a:spcPts val="0"/>
              </a:spcAft>
              <a:buClr>
                <a:schemeClr val="lt1"/>
              </a:buClr>
              <a:buSzPts val="3200"/>
              <a:buChar char="▫"/>
              <a:defRPr sz="3200" b="1">
                <a:solidFill>
                  <a:schemeClr val="lt1"/>
                </a:solidFill>
              </a:defRPr>
            </a:lvl8pPr>
            <a:lvl9pPr marL="4114800" lvl="8" indent="-431800" algn="ctr">
              <a:spcBef>
                <a:spcPts val="0"/>
              </a:spcBef>
              <a:spcAft>
                <a:spcPts val="0"/>
              </a:spcAft>
              <a:buClr>
                <a:schemeClr val="lt1"/>
              </a:buClr>
              <a:buSzPts val="3200"/>
              <a:buChar char="▫"/>
              <a:defRPr sz="3200" b="1">
                <a:solidFill>
                  <a:schemeClr val="lt1"/>
                </a:solidFill>
              </a:defRPr>
            </a:lvl9pPr>
          </a:lstStyle>
          <a:p>
            <a:endParaRPr/>
          </a:p>
        </p:txBody>
      </p:sp>
      <p:sp>
        <p:nvSpPr>
          <p:cNvPr id="23" name="Google Shape;23;p4"/>
          <p:cNvSpPr txBox="1"/>
          <p:nvPr/>
        </p:nvSpPr>
        <p:spPr>
          <a:xfrm>
            <a:off x="3593400" y="4765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lt1"/>
                </a:solidFill>
              </a:rPr>
              <a:t>“</a:t>
            </a:r>
            <a:endParaRPr sz="9600" b="1">
              <a:solidFill>
                <a:schemeClr val="lt1"/>
              </a:solidFill>
            </a:endParaRPr>
          </a:p>
        </p:txBody>
      </p:sp>
    </p:spTree>
    <p:extLst>
      <p:ext uri="{BB962C8B-B14F-4D97-AF65-F5344CB8AC3E}">
        <p14:creationId xmlns:p14="http://schemas.microsoft.com/office/powerpoint/2010/main" val="2597886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4"/>
        <p:cNvGrpSpPr/>
        <p:nvPr/>
      </p:nvGrpSpPr>
      <p:grpSpPr>
        <a:xfrm>
          <a:off x="0" y="0"/>
          <a:ext cx="0" cy="0"/>
          <a:chOff x="0" y="0"/>
          <a:chExt cx="0" cy="0"/>
        </a:xfrm>
      </p:grpSpPr>
      <p:sp>
        <p:nvSpPr>
          <p:cNvPr id="25" name="Google Shape;25;p5"/>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1136000" y="1200150"/>
            <a:ext cx="6872100" cy="34734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38693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30"/>
        <p:cNvGrpSpPr/>
        <p:nvPr/>
      </p:nvGrpSpPr>
      <p:grpSpPr>
        <a:xfrm>
          <a:off x="0" y="0"/>
          <a:ext cx="0" cy="0"/>
          <a:chOff x="0" y="0"/>
          <a:chExt cx="0" cy="0"/>
        </a:xfrm>
      </p:grpSpPr>
      <p:sp>
        <p:nvSpPr>
          <p:cNvPr id="31" name="Google Shape;31;p6"/>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6095875" y="-3600"/>
            <a:ext cx="3048000" cy="5150700"/>
          </a:xfrm>
          <a:prstGeom prst="rect">
            <a:avLst/>
          </a:prstGeom>
          <a:gradFill>
            <a:gsLst>
              <a:gs pos="0">
                <a:srgbClr val="05B3F1">
                  <a:alpha val="21568"/>
                </a:srgbClr>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8674200" y="4673700"/>
            <a:ext cx="469800" cy="46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5" name="Google Shape;35;p6"/>
          <p:cNvSpPr txBox="1">
            <a:spLocks noGrp="1"/>
          </p:cNvSpPr>
          <p:nvPr>
            <p:ph type="title"/>
          </p:nvPr>
        </p:nvSpPr>
        <p:spPr>
          <a:xfrm>
            <a:off x="304800" y="355075"/>
            <a:ext cx="4442400" cy="7083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6"/>
          <p:cNvSpPr txBox="1">
            <a:spLocks noGrp="1"/>
          </p:cNvSpPr>
          <p:nvPr>
            <p:ph type="body" idx="1"/>
          </p:nvPr>
        </p:nvSpPr>
        <p:spPr>
          <a:xfrm>
            <a:off x="784150" y="1452350"/>
            <a:ext cx="3963000" cy="32214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extLst>
      <p:ext uri="{BB962C8B-B14F-4D97-AF65-F5344CB8AC3E}">
        <p14:creationId xmlns:p14="http://schemas.microsoft.com/office/powerpoint/2010/main" val="158316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7"/>
        <p:cNvGrpSpPr/>
        <p:nvPr/>
      </p:nvGrpSpPr>
      <p:grpSpPr>
        <a:xfrm>
          <a:off x="0" y="0"/>
          <a:ext cx="0" cy="0"/>
          <a:chOff x="0" y="0"/>
          <a:chExt cx="0" cy="0"/>
        </a:xfrm>
      </p:grpSpPr>
      <p:sp>
        <p:nvSpPr>
          <p:cNvPr id="38" name="Google Shape;38;p7"/>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 name="Google Shape;41;p7"/>
          <p:cNvSpPr txBox="1">
            <a:spLocks noGrp="1"/>
          </p:cNvSpPr>
          <p:nvPr>
            <p:ph type="body" idx="1"/>
          </p:nvPr>
        </p:nvSpPr>
        <p:spPr>
          <a:xfrm>
            <a:off x="1136000" y="1200150"/>
            <a:ext cx="3254700" cy="34734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2" name="Google Shape;42;p7"/>
          <p:cNvSpPr txBox="1">
            <a:spLocks noGrp="1"/>
          </p:cNvSpPr>
          <p:nvPr>
            <p:ph type="body" idx="2"/>
          </p:nvPr>
        </p:nvSpPr>
        <p:spPr>
          <a:xfrm>
            <a:off x="4753180" y="1200150"/>
            <a:ext cx="3254700" cy="34734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3" name="Google Shape;43;p7"/>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9579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4"/>
        <p:cNvGrpSpPr/>
        <p:nvPr/>
      </p:nvGrpSpPr>
      <p:grpSpPr>
        <a:xfrm>
          <a:off x="0" y="0"/>
          <a:ext cx="0" cy="0"/>
          <a:chOff x="0" y="0"/>
          <a:chExt cx="0" cy="0"/>
        </a:xfrm>
      </p:grpSpPr>
      <p:sp>
        <p:nvSpPr>
          <p:cNvPr id="45" name="Google Shape;45;p8"/>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8"/>
          <p:cNvSpPr txBox="1">
            <a:spLocks noGrp="1"/>
          </p:cNvSpPr>
          <p:nvPr>
            <p:ph type="body" idx="1"/>
          </p:nvPr>
        </p:nvSpPr>
        <p:spPr>
          <a:xfrm>
            <a:off x="1136000" y="1200150"/>
            <a:ext cx="2134800" cy="347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9" name="Google Shape;49;p8"/>
          <p:cNvSpPr txBox="1">
            <a:spLocks noGrp="1"/>
          </p:cNvSpPr>
          <p:nvPr>
            <p:ph type="body" idx="2"/>
          </p:nvPr>
        </p:nvSpPr>
        <p:spPr>
          <a:xfrm>
            <a:off x="3472501" y="1200150"/>
            <a:ext cx="2134800" cy="347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0" name="Google Shape;50;p8"/>
          <p:cNvSpPr txBox="1">
            <a:spLocks noGrp="1"/>
          </p:cNvSpPr>
          <p:nvPr>
            <p:ph type="body" idx="3"/>
          </p:nvPr>
        </p:nvSpPr>
        <p:spPr>
          <a:xfrm>
            <a:off x="5809002" y="1200150"/>
            <a:ext cx="2134800" cy="347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1" name="Google Shape;51;p8"/>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8386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
        <p:cNvGrpSpPr/>
        <p:nvPr/>
      </p:nvGrpSpPr>
      <p:grpSpPr>
        <a:xfrm>
          <a:off x="0" y="0"/>
          <a:ext cx="0" cy="0"/>
          <a:chOff x="0" y="0"/>
          <a:chExt cx="0" cy="0"/>
        </a:xfrm>
      </p:grpSpPr>
      <p:sp>
        <p:nvSpPr>
          <p:cNvPr id="53" name="Google Shape;53;p9"/>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6" name="Google Shape;56;p9"/>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36066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10"/>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264125" y="4435200"/>
            <a:ext cx="8422500" cy="708300"/>
          </a:xfrm>
          <a:prstGeom prst="rect">
            <a:avLst/>
          </a:prstGeom>
        </p:spPr>
        <p:txBody>
          <a:bodyPr spcFirstLastPara="1" wrap="square" lIns="0" tIns="0" rIns="0" bIns="0" anchor="ctr" anchorCtr="0">
            <a:noAutofit/>
          </a:bodyPr>
          <a:lstStyle>
            <a:lvl1pPr marL="457200" lvl="0" indent="-228600">
              <a:spcBef>
                <a:spcPts val="360"/>
              </a:spcBef>
              <a:spcAft>
                <a:spcPts val="0"/>
              </a:spcAft>
              <a:buSzPts val="1400"/>
              <a:buNone/>
              <a:defRPr sz="1400"/>
            </a:lvl1pPr>
          </a:lstStyle>
          <a:p>
            <a:endParaRPr/>
          </a:p>
        </p:txBody>
      </p:sp>
      <p:sp>
        <p:nvSpPr>
          <p:cNvPr id="60" name="Google Shape;60;p10"/>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1" name="Google Shape;61;p10"/>
          <p:cNvSpPr/>
          <p:nvPr/>
        </p:nvSpPr>
        <p:spPr>
          <a:xfrm>
            <a:off x="-7000" y="44352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986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1"/>
          <p:cNvSpPr/>
          <p:nvPr/>
        </p:nvSpPr>
        <p:spPr>
          <a:xfrm>
            <a:off x="-7000" y="-25"/>
            <a:ext cx="9150900" cy="5143500"/>
          </a:xfrm>
          <a:prstGeom prst="frame">
            <a:avLst>
              <a:gd name="adj1" fmla="val 2453"/>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4337163"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65642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p:nvPr/>
        </p:nvSpPr>
        <p:spPr>
          <a:xfrm>
            <a:off x="0" y="1583350"/>
            <a:ext cx="7404300" cy="1739700"/>
          </a:xfrm>
          <a:prstGeom prst="rect">
            <a:avLst/>
          </a:prstGeom>
          <a:solidFill>
            <a:schemeClr val="lt1"/>
          </a:solidFill>
          <a:ln>
            <a:noFill/>
          </a:ln>
          <a:effectLst>
            <a:outerShdw blurRad="271463" dist="66675"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2012775" y="2049850"/>
            <a:ext cx="5109300" cy="4830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3600"/>
              <a:buNone/>
              <a:defRPr sz="36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2012775" y="2553550"/>
            <a:ext cx="5109300" cy="303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Clr>
                <a:schemeClr val="dk1"/>
              </a:buClr>
              <a:buSzPts val="1800"/>
              <a:buNone/>
              <a:defRPr sz="1800"/>
            </a:lvl4pPr>
            <a:lvl5pPr lvl="4" rtl="0">
              <a:spcBef>
                <a:spcPts val="0"/>
              </a:spcBef>
              <a:spcAft>
                <a:spcPts val="0"/>
              </a:spcAft>
              <a:buClr>
                <a:schemeClr val="dk1"/>
              </a:buClr>
              <a:buSzPts val="1800"/>
              <a:buNone/>
              <a:defRPr sz="1800"/>
            </a:lvl5pPr>
            <a:lvl6pPr lvl="5" rtl="0">
              <a:spcBef>
                <a:spcPts val="0"/>
              </a:spcBef>
              <a:spcAft>
                <a:spcPts val="0"/>
              </a:spcAft>
              <a:buClr>
                <a:schemeClr val="dk1"/>
              </a:buClr>
              <a:buSzPts val="1800"/>
              <a:buNone/>
              <a:defRPr sz="1800"/>
            </a:lvl6pPr>
            <a:lvl7pPr lvl="6" rtl="0">
              <a:spcBef>
                <a:spcPts val="0"/>
              </a:spcBef>
              <a:spcAft>
                <a:spcPts val="0"/>
              </a:spcAft>
              <a:buClr>
                <a:schemeClr val="dk1"/>
              </a:buClr>
              <a:buSzPts val="1800"/>
              <a:buNone/>
              <a:defRPr sz="1800"/>
            </a:lvl7pPr>
            <a:lvl8pPr lvl="7" rtl="0">
              <a:spcBef>
                <a:spcPts val="0"/>
              </a:spcBef>
              <a:spcAft>
                <a:spcPts val="0"/>
              </a:spcAft>
              <a:buClr>
                <a:schemeClr val="dk1"/>
              </a:buClr>
              <a:buSzPts val="1800"/>
              <a:buNone/>
              <a:defRPr sz="1800"/>
            </a:lvl8pPr>
            <a:lvl9pPr lvl="8" rtl="0">
              <a:spcBef>
                <a:spcPts val="0"/>
              </a:spcBef>
              <a:spcAft>
                <a:spcPts val="0"/>
              </a:spcAft>
              <a:buClr>
                <a:schemeClr val="dk1"/>
              </a:buClr>
              <a:buSzPts val="1800"/>
              <a:buNone/>
              <a:defRPr sz="1800"/>
            </a:lvl9pPr>
          </a:lstStyle>
          <a:p>
            <a:endParaRPr/>
          </a:p>
        </p:txBody>
      </p:sp>
      <p:sp>
        <p:nvSpPr>
          <p:cNvPr id="17" name="Google Shape;17;p3"/>
          <p:cNvSpPr/>
          <p:nvPr/>
        </p:nvSpPr>
        <p:spPr>
          <a:xfrm>
            <a:off x="0" y="1583250"/>
            <a:ext cx="1739700" cy="17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p:nvPr/>
        </p:nvSpPr>
        <p:spPr>
          <a:xfrm>
            <a:off x="4337263"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sldNum" idx="12"/>
          </p:nvPr>
        </p:nvSpPr>
        <p:spPr>
          <a:xfrm>
            <a:off x="4337138"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1" name="Google Shape;21;p4"/>
          <p:cNvSpPr/>
          <p:nvPr/>
        </p:nvSpPr>
        <p:spPr>
          <a:xfrm>
            <a:off x="469875" y="469800"/>
            <a:ext cx="8204100" cy="42039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346350" y="1385300"/>
            <a:ext cx="6451500" cy="819900"/>
          </a:xfrm>
          <a:prstGeom prst="rect">
            <a:avLst/>
          </a:prstGeom>
          <a:effectLst>
            <a:outerShdw blurRad="42863" dist="9525" dir="5400000" algn="bl" rotWithShape="0">
              <a:srgbClr val="1C4587">
                <a:alpha val="40000"/>
              </a:srgbClr>
            </a:outerShdw>
          </a:effectLst>
        </p:spPr>
        <p:txBody>
          <a:bodyPr spcFirstLastPara="1" wrap="square" lIns="0" tIns="0" rIns="0" bIns="0" anchor="t" anchorCtr="0">
            <a:noAutofit/>
          </a:bodyPr>
          <a:lstStyle>
            <a:lvl1pPr marL="457200" lvl="0" indent="-431800" algn="ctr" rtl="0">
              <a:spcBef>
                <a:spcPts val="600"/>
              </a:spcBef>
              <a:spcAft>
                <a:spcPts val="0"/>
              </a:spcAft>
              <a:buClr>
                <a:schemeClr val="lt1"/>
              </a:buClr>
              <a:buSzPts val="3200"/>
              <a:buChar char="▫"/>
              <a:defRPr sz="3200" b="1">
                <a:solidFill>
                  <a:schemeClr val="lt1"/>
                </a:solidFill>
              </a:defRPr>
            </a:lvl1pPr>
            <a:lvl2pPr marL="914400" lvl="1" indent="-431800" algn="ctr" rtl="0">
              <a:spcBef>
                <a:spcPts val="0"/>
              </a:spcBef>
              <a:spcAft>
                <a:spcPts val="0"/>
              </a:spcAft>
              <a:buClr>
                <a:schemeClr val="lt1"/>
              </a:buClr>
              <a:buSzPts val="3200"/>
              <a:buChar char="▫"/>
              <a:defRPr sz="3200" b="1">
                <a:solidFill>
                  <a:schemeClr val="lt1"/>
                </a:solidFill>
              </a:defRPr>
            </a:lvl2pPr>
            <a:lvl3pPr marL="1371600" lvl="2" indent="-431800" algn="ctr" rtl="0">
              <a:spcBef>
                <a:spcPts val="0"/>
              </a:spcBef>
              <a:spcAft>
                <a:spcPts val="0"/>
              </a:spcAft>
              <a:buClr>
                <a:schemeClr val="lt1"/>
              </a:buClr>
              <a:buSzPts val="3200"/>
              <a:buChar char="▫"/>
              <a:defRPr sz="3200" b="1">
                <a:solidFill>
                  <a:schemeClr val="lt1"/>
                </a:solidFill>
              </a:defRPr>
            </a:lvl3pPr>
            <a:lvl4pPr marL="1828800" lvl="3" indent="-431800" algn="ctr" rtl="0">
              <a:spcBef>
                <a:spcPts val="0"/>
              </a:spcBef>
              <a:spcAft>
                <a:spcPts val="0"/>
              </a:spcAft>
              <a:buClr>
                <a:schemeClr val="lt1"/>
              </a:buClr>
              <a:buSzPts val="3200"/>
              <a:buChar char="▫"/>
              <a:defRPr sz="3200" b="1">
                <a:solidFill>
                  <a:schemeClr val="lt1"/>
                </a:solidFill>
              </a:defRPr>
            </a:lvl4pPr>
            <a:lvl5pPr marL="2286000" lvl="4" indent="-431800" algn="ctr" rtl="0">
              <a:spcBef>
                <a:spcPts val="0"/>
              </a:spcBef>
              <a:spcAft>
                <a:spcPts val="0"/>
              </a:spcAft>
              <a:buClr>
                <a:schemeClr val="lt1"/>
              </a:buClr>
              <a:buSzPts val="3200"/>
              <a:buChar char="▫"/>
              <a:defRPr sz="3200" b="1">
                <a:solidFill>
                  <a:schemeClr val="lt1"/>
                </a:solidFill>
              </a:defRPr>
            </a:lvl5pPr>
            <a:lvl6pPr marL="2743200" lvl="5" indent="-431800" algn="ctr" rtl="0">
              <a:spcBef>
                <a:spcPts val="0"/>
              </a:spcBef>
              <a:spcAft>
                <a:spcPts val="0"/>
              </a:spcAft>
              <a:buClr>
                <a:schemeClr val="lt1"/>
              </a:buClr>
              <a:buSzPts val="3200"/>
              <a:buChar char="▫"/>
              <a:defRPr sz="3200" b="1">
                <a:solidFill>
                  <a:schemeClr val="lt1"/>
                </a:solidFill>
              </a:defRPr>
            </a:lvl6pPr>
            <a:lvl7pPr marL="3200400" lvl="6" indent="-431800" algn="ctr" rtl="0">
              <a:spcBef>
                <a:spcPts val="0"/>
              </a:spcBef>
              <a:spcAft>
                <a:spcPts val="0"/>
              </a:spcAft>
              <a:buClr>
                <a:schemeClr val="lt1"/>
              </a:buClr>
              <a:buSzPts val="3200"/>
              <a:buChar char="▫"/>
              <a:defRPr sz="3200" b="1">
                <a:solidFill>
                  <a:schemeClr val="lt1"/>
                </a:solidFill>
              </a:defRPr>
            </a:lvl7pPr>
            <a:lvl8pPr marL="3657600" lvl="7" indent="-431800" algn="ctr" rtl="0">
              <a:spcBef>
                <a:spcPts val="0"/>
              </a:spcBef>
              <a:spcAft>
                <a:spcPts val="0"/>
              </a:spcAft>
              <a:buClr>
                <a:schemeClr val="lt1"/>
              </a:buClr>
              <a:buSzPts val="3200"/>
              <a:buChar char="▫"/>
              <a:defRPr sz="3200" b="1">
                <a:solidFill>
                  <a:schemeClr val="lt1"/>
                </a:solidFill>
              </a:defRPr>
            </a:lvl8pPr>
            <a:lvl9pPr marL="4114800" lvl="8" indent="-431800" algn="ctr">
              <a:spcBef>
                <a:spcPts val="0"/>
              </a:spcBef>
              <a:spcAft>
                <a:spcPts val="0"/>
              </a:spcAft>
              <a:buClr>
                <a:schemeClr val="lt1"/>
              </a:buClr>
              <a:buSzPts val="3200"/>
              <a:buChar char="▫"/>
              <a:defRPr sz="3200" b="1">
                <a:solidFill>
                  <a:schemeClr val="lt1"/>
                </a:solidFill>
              </a:defRPr>
            </a:lvl9pPr>
          </a:lstStyle>
          <a:p>
            <a:endParaRPr/>
          </a:p>
        </p:txBody>
      </p:sp>
      <p:sp>
        <p:nvSpPr>
          <p:cNvPr id="23" name="Google Shape;23;p4"/>
          <p:cNvSpPr txBox="1"/>
          <p:nvPr/>
        </p:nvSpPr>
        <p:spPr>
          <a:xfrm>
            <a:off x="3593400" y="4765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lt1"/>
                </a:solidFill>
              </a:rPr>
              <a:t>“</a:t>
            </a:r>
            <a:endParaRPr sz="9600" b="1">
              <a:solidFill>
                <a:schemeClr val="l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1136000" y="1200150"/>
            <a:ext cx="6872100" cy="34734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0"/>
        <p:cNvGrpSpPr/>
        <p:nvPr/>
      </p:nvGrpSpPr>
      <p:grpSpPr>
        <a:xfrm>
          <a:off x="0" y="0"/>
          <a:ext cx="0" cy="0"/>
          <a:chOff x="0" y="0"/>
          <a:chExt cx="0" cy="0"/>
        </a:xfrm>
      </p:grpSpPr>
      <p:sp>
        <p:nvSpPr>
          <p:cNvPr id="31" name="Google Shape;31;p6"/>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6095875" y="-3600"/>
            <a:ext cx="3048000" cy="5150700"/>
          </a:xfrm>
          <a:prstGeom prst="rect">
            <a:avLst/>
          </a:prstGeom>
          <a:gradFill>
            <a:gsLst>
              <a:gs pos="0">
                <a:srgbClr val="05B3F1">
                  <a:alpha val="21568"/>
                </a:srgbClr>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8674200" y="4673700"/>
            <a:ext cx="469800" cy="46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5" name="Google Shape;35;p6"/>
          <p:cNvSpPr txBox="1">
            <a:spLocks noGrp="1"/>
          </p:cNvSpPr>
          <p:nvPr>
            <p:ph type="title"/>
          </p:nvPr>
        </p:nvSpPr>
        <p:spPr>
          <a:xfrm>
            <a:off x="304800" y="355075"/>
            <a:ext cx="4442400" cy="7083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6"/>
          <p:cNvSpPr txBox="1">
            <a:spLocks noGrp="1"/>
          </p:cNvSpPr>
          <p:nvPr>
            <p:ph type="body" idx="1"/>
          </p:nvPr>
        </p:nvSpPr>
        <p:spPr>
          <a:xfrm>
            <a:off x="784150" y="1452350"/>
            <a:ext cx="3963000" cy="32214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7"/>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41" name="Google Shape;41;p7"/>
          <p:cNvSpPr txBox="1">
            <a:spLocks noGrp="1"/>
          </p:cNvSpPr>
          <p:nvPr>
            <p:ph type="body" idx="1"/>
          </p:nvPr>
        </p:nvSpPr>
        <p:spPr>
          <a:xfrm>
            <a:off x="1136000" y="1200150"/>
            <a:ext cx="3254700" cy="34734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42" name="Google Shape;42;p7"/>
          <p:cNvSpPr txBox="1">
            <a:spLocks noGrp="1"/>
          </p:cNvSpPr>
          <p:nvPr>
            <p:ph type="body" idx="2"/>
          </p:nvPr>
        </p:nvSpPr>
        <p:spPr>
          <a:xfrm>
            <a:off x="4753180" y="1200150"/>
            <a:ext cx="3254700" cy="34734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3" name="Google Shape;43;p7"/>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9"/>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6" name="Google Shape;56;p9"/>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1"/>
          <p:cNvSpPr/>
          <p:nvPr/>
        </p:nvSpPr>
        <p:spPr>
          <a:xfrm>
            <a:off x="-7000" y="-25"/>
            <a:ext cx="9150900" cy="5143500"/>
          </a:xfrm>
          <a:prstGeom prst="frame">
            <a:avLst>
              <a:gd name="adj1" fmla="val 2453"/>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4337163"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3048000" cy="5143500"/>
          </a:xfrm>
          <a:prstGeom prst="rect">
            <a:avLst/>
          </a:prstGeom>
          <a:gradFill>
            <a:gsLst>
              <a:gs pos="0">
                <a:srgbClr val="05B3F1">
                  <a:alpha val="0"/>
                </a:srgbClr>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2946600"/>
            <a:ext cx="6096000" cy="1739700"/>
          </a:xfrm>
          <a:prstGeom prst="rect">
            <a:avLst/>
          </a:prstGeom>
          <a:solidFill>
            <a:schemeClr val="lt1"/>
          </a:solidFill>
          <a:ln>
            <a:noFill/>
          </a:ln>
          <a:effectLst>
            <a:outerShdw blurRad="271463" dist="66675"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44750" y="3059700"/>
            <a:ext cx="5647800" cy="15036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a:endParaRPr/>
          </a:p>
        </p:txBody>
      </p:sp>
    </p:spTree>
    <p:extLst>
      <p:ext uri="{BB962C8B-B14F-4D97-AF65-F5344CB8AC3E}">
        <p14:creationId xmlns:p14="http://schemas.microsoft.com/office/powerpoint/2010/main" val="1810257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74075" y="4673650"/>
            <a:ext cx="469800" cy="469800"/>
          </a:xfrm>
          <a:prstGeom prst="rect">
            <a:avLst/>
          </a:prstGeom>
          <a:noFill/>
          <a:ln>
            <a:noFill/>
          </a:ln>
        </p:spPr>
        <p:txBody>
          <a:bodyPr spcFirstLastPara="1" wrap="square" lIns="0" tIns="0" rIns="0" bIns="0" anchor="ctr" anchorCtr="0">
            <a:noAutofit/>
          </a:bodyPr>
          <a:lstStyle>
            <a:lvl1pPr lvl="0" algn="ctr">
              <a:buNone/>
              <a:defRPr sz="1100" b="1">
                <a:solidFill>
                  <a:schemeClr val="accent1"/>
                </a:solidFill>
                <a:latin typeface="+mj-lt"/>
                <a:ea typeface="DM Sans"/>
                <a:cs typeface="DM Sans"/>
                <a:sym typeface="DM Sans"/>
              </a:defRPr>
            </a:lvl1pPr>
            <a:lvl2pPr lvl="1" algn="ctr">
              <a:buNone/>
              <a:defRPr sz="1100" b="1">
                <a:solidFill>
                  <a:schemeClr val="accent1"/>
                </a:solidFill>
                <a:latin typeface="DM Sans"/>
                <a:ea typeface="DM Sans"/>
                <a:cs typeface="DM Sans"/>
                <a:sym typeface="DM Sans"/>
              </a:defRPr>
            </a:lvl2pPr>
            <a:lvl3pPr lvl="2" algn="ctr">
              <a:buNone/>
              <a:defRPr sz="1100" b="1">
                <a:solidFill>
                  <a:schemeClr val="accent1"/>
                </a:solidFill>
                <a:latin typeface="DM Sans"/>
                <a:ea typeface="DM Sans"/>
                <a:cs typeface="DM Sans"/>
                <a:sym typeface="DM Sans"/>
              </a:defRPr>
            </a:lvl3pPr>
            <a:lvl4pPr lvl="3" algn="ctr">
              <a:buNone/>
              <a:defRPr sz="1100" b="1">
                <a:solidFill>
                  <a:schemeClr val="accent1"/>
                </a:solidFill>
                <a:latin typeface="DM Sans"/>
                <a:ea typeface="DM Sans"/>
                <a:cs typeface="DM Sans"/>
                <a:sym typeface="DM Sans"/>
              </a:defRPr>
            </a:lvl4pPr>
            <a:lvl5pPr lvl="4" algn="ctr">
              <a:buNone/>
              <a:defRPr sz="1100" b="1">
                <a:solidFill>
                  <a:schemeClr val="accent1"/>
                </a:solidFill>
                <a:latin typeface="DM Sans"/>
                <a:ea typeface="DM Sans"/>
                <a:cs typeface="DM Sans"/>
                <a:sym typeface="DM Sans"/>
              </a:defRPr>
            </a:lvl5pPr>
            <a:lvl6pPr lvl="5" algn="ctr">
              <a:buNone/>
              <a:defRPr sz="1100" b="1">
                <a:solidFill>
                  <a:schemeClr val="accent1"/>
                </a:solidFill>
                <a:latin typeface="DM Sans"/>
                <a:ea typeface="DM Sans"/>
                <a:cs typeface="DM Sans"/>
                <a:sym typeface="DM Sans"/>
              </a:defRPr>
            </a:lvl6pPr>
            <a:lvl7pPr lvl="6" algn="ctr">
              <a:buNone/>
              <a:defRPr sz="1100" b="1">
                <a:solidFill>
                  <a:schemeClr val="accent1"/>
                </a:solidFill>
                <a:latin typeface="DM Sans"/>
                <a:ea typeface="DM Sans"/>
                <a:cs typeface="DM Sans"/>
                <a:sym typeface="DM Sans"/>
              </a:defRPr>
            </a:lvl7pPr>
            <a:lvl8pPr lvl="7" algn="ctr">
              <a:buNone/>
              <a:defRPr sz="1100" b="1">
                <a:solidFill>
                  <a:schemeClr val="accent1"/>
                </a:solidFill>
                <a:latin typeface="DM Sans"/>
                <a:ea typeface="DM Sans"/>
                <a:cs typeface="DM Sans"/>
                <a:sym typeface="DM Sans"/>
              </a:defRPr>
            </a:lvl8pPr>
            <a:lvl9pPr lvl="8" algn="ctr">
              <a:buNone/>
              <a:defRPr sz="1100" b="1">
                <a:solidFill>
                  <a:schemeClr val="accent1"/>
                </a:solidFill>
                <a:latin typeface="DM Sans"/>
                <a:ea typeface="DM Sans"/>
                <a:cs typeface="DM Sans"/>
                <a:sym typeface="DM Sans"/>
              </a:defRPr>
            </a:lvl9pPr>
          </a:lstStyle>
          <a:p>
            <a:fld id="{00000000-1234-1234-1234-123412341234}" type="slidenum">
              <a:rPr lang="en" smtClean="0"/>
              <a:pPr/>
              <a:t>‹#›</a:t>
            </a:fld>
            <a:endParaRPr lang="en"/>
          </a:p>
        </p:txBody>
      </p:sp>
      <p:sp>
        <p:nvSpPr>
          <p:cNvPr id="7" name="Google Shape;7;p1"/>
          <p:cNvSpPr txBox="1">
            <a:spLocks noGrp="1"/>
          </p:cNvSpPr>
          <p:nvPr>
            <p:ph type="title"/>
          </p:nvPr>
        </p:nvSpPr>
        <p:spPr>
          <a:xfrm>
            <a:off x="304800" y="355075"/>
            <a:ext cx="8474700" cy="708300"/>
          </a:xfrm>
          <a:prstGeom prst="rect">
            <a:avLst/>
          </a:prstGeom>
          <a:noFill/>
          <a:ln>
            <a:noFill/>
          </a:ln>
        </p:spPr>
        <p:txBody>
          <a:bodyPr spcFirstLastPara="1" wrap="square" lIns="0" tIns="0" rIns="0" bIns="0" anchor="ctr" anchorCtr="0">
            <a:noAutofit/>
          </a:bodyPr>
          <a:lstStyle>
            <a:lvl1pPr lvl="0">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1pPr>
            <a:lvl2pPr lvl="1">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2pPr>
            <a:lvl3pPr lvl="2">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3pPr>
            <a:lvl4pPr lvl="3">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4pPr>
            <a:lvl5pPr lvl="4">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5pPr>
            <a:lvl6pPr lvl="5">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6pPr>
            <a:lvl7pPr lvl="6">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7pPr>
            <a:lvl8pPr lvl="7">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8pPr>
            <a:lvl9pPr lvl="8">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9pPr>
          </a:lstStyle>
          <a:p>
            <a:endParaRPr dirty="0"/>
          </a:p>
        </p:txBody>
      </p:sp>
      <p:sp>
        <p:nvSpPr>
          <p:cNvPr id="8" name="Google Shape;8;p1"/>
          <p:cNvSpPr txBox="1">
            <a:spLocks noGrp="1"/>
          </p:cNvSpPr>
          <p:nvPr>
            <p:ph type="body" idx="1"/>
          </p:nvPr>
        </p:nvSpPr>
        <p:spPr>
          <a:xfrm>
            <a:off x="1136000" y="1200150"/>
            <a:ext cx="6872100" cy="34734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DM Sans"/>
              <a:buChar char="▫"/>
              <a:defRPr sz="2400">
                <a:solidFill>
                  <a:schemeClr val="dk1"/>
                </a:solidFill>
                <a:latin typeface="DM Sans"/>
                <a:ea typeface="DM Sans"/>
                <a:cs typeface="DM Sans"/>
                <a:sym typeface="DM Sans"/>
              </a:defRPr>
            </a:lvl1pPr>
            <a:lvl2pPr marL="914400" lvl="1"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2pPr>
            <a:lvl3pPr marL="1371600" lvl="2"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3pPr>
            <a:lvl4pPr marL="1828800" lvl="3"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4pPr>
            <a:lvl5pPr marL="2286000" lvl="4"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5pPr>
            <a:lvl6pPr marL="2743200" lvl="5"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6pPr>
            <a:lvl7pPr marL="3200400" lvl="6"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7pPr>
            <a:lvl8pPr marL="3657600" lvl="7"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8pPr>
            <a:lvl9pPr marL="4114800" lvl="8"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74075" y="4673650"/>
            <a:ext cx="469800" cy="469800"/>
          </a:xfrm>
          <a:prstGeom prst="rect">
            <a:avLst/>
          </a:prstGeom>
          <a:noFill/>
          <a:ln>
            <a:noFill/>
          </a:ln>
        </p:spPr>
        <p:txBody>
          <a:bodyPr spcFirstLastPara="1" wrap="square" lIns="0" tIns="0" rIns="0" bIns="0" anchor="ctr" anchorCtr="0">
            <a:noAutofit/>
          </a:bodyPr>
          <a:lstStyle>
            <a:lvl1pPr lvl="0" algn="ctr">
              <a:buNone/>
              <a:defRPr sz="1100" b="1">
                <a:solidFill>
                  <a:schemeClr val="accent1"/>
                </a:solidFill>
                <a:latin typeface="DM Sans"/>
                <a:ea typeface="DM Sans"/>
                <a:cs typeface="DM Sans"/>
                <a:sym typeface="DM Sans"/>
              </a:defRPr>
            </a:lvl1pPr>
            <a:lvl2pPr lvl="1" algn="ctr">
              <a:buNone/>
              <a:defRPr sz="1100" b="1">
                <a:solidFill>
                  <a:schemeClr val="accent1"/>
                </a:solidFill>
                <a:latin typeface="DM Sans"/>
                <a:ea typeface="DM Sans"/>
                <a:cs typeface="DM Sans"/>
                <a:sym typeface="DM Sans"/>
              </a:defRPr>
            </a:lvl2pPr>
            <a:lvl3pPr lvl="2" algn="ctr">
              <a:buNone/>
              <a:defRPr sz="1100" b="1">
                <a:solidFill>
                  <a:schemeClr val="accent1"/>
                </a:solidFill>
                <a:latin typeface="DM Sans"/>
                <a:ea typeface="DM Sans"/>
                <a:cs typeface="DM Sans"/>
                <a:sym typeface="DM Sans"/>
              </a:defRPr>
            </a:lvl3pPr>
            <a:lvl4pPr lvl="3" algn="ctr">
              <a:buNone/>
              <a:defRPr sz="1100" b="1">
                <a:solidFill>
                  <a:schemeClr val="accent1"/>
                </a:solidFill>
                <a:latin typeface="DM Sans"/>
                <a:ea typeface="DM Sans"/>
                <a:cs typeface="DM Sans"/>
                <a:sym typeface="DM Sans"/>
              </a:defRPr>
            </a:lvl4pPr>
            <a:lvl5pPr lvl="4" algn="ctr">
              <a:buNone/>
              <a:defRPr sz="1100" b="1">
                <a:solidFill>
                  <a:schemeClr val="accent1"/>
                </a:solidFill>
                <a:latin typeface="DM Sans"/>
                <a:ea typeface="DM Sans"/>
                <a:cs typeface="DM Sans"/>
                <a:sym typeface="DM Sans"/>
              </a:defRPr>
            </a:lvl5pPr>
            <a:lvl6pPr lvl="5" algn="ctr">
              <a:buNone/>
              <a:defRPr sz="1100" b="1">
                <a:solidFill>
                  <a:schemeClr val="accent1"/>
                </a:solidFill>
                <a:latin typeface="DM Sans"/>
                <a:ea typeface="DM Sans"/>
                <a:cs typeface="DM Sans"/>
                <a:sym typeface="DM Sans"/>
              </a:defRPr>
            </a:lvl6pPr>
            <a:lvl7pPr lvl="6" algn="ctr">
              <a:buNone/>
              <a:defRPr sz="1100" b="1">
                <a:solidFill>
                  <a:schemeClr val="accent1"/>
                </a:solidFill>
                <a:latin typeface="DM Sans"/>
                <a:ea typeface="DM Sans"/>
                <a:cs typeface="DM Sans"/>
                <a:sym typeface="DM Sans"/>
              </a:defRPr>
            </a:lvl7pPr>
            <a:lvl8pPr lvl="7" algn="ctr">
              <a:buNone/>
              <a:defRPr sz="1100" b="1">
                <a:solidFill>
                  <a:schemeClr val="accent1"/>
                </a:solidFill>
                <a:latin typeface="DM Sans"/>
                <a:ea typeface="DM Sans"/>
                <a:cs typeface="DM Sans"/>
                <a:sym typeface="DM Sans"/>
              </a:defRPr>
            </a:lvl8pPr>
            <a:lvl9pPr lvl="8" algn="ctr">
              <a:buNone/>
              <a:defRPr sz="1100" b="1">
                <a:solidFill>
                  <a:schemeClr val="accent1"/>
                </a:solidFill>
                <a:latin typeface="DM Sans"/>
                <a:ea typeface="DM Sans"/>
                <a:cs typeface="DM Sans"/>
                <a:sym typeface="DM Sans"/>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304800" y="355075"/>
            <a:ext cx="8474700" cy="708300"/>
          </a:xfrm>
          <a:prstGeom prst="rect">
            <a:avLst/>
          </a:prstGeom>
          <a:noFill/>
          <a:ln>
            <a:noFill/>
          </a:ln>
        </p:spPr>
        <p:txBody>
          <a:bodyPr spcFirstLastPara="1" wrap="square" lIns="0" tIns="0" rIns="0" bIns="0" anchor="ctr" anchorCtr="0">
            <a:noAutofit/>
          </a:bodyPr>
          <a:lstStyle>
            <a:lvl1pPr lvl="0">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1pPr>
            <a:lvl2pPr lvl="1">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2pPr>
            <a:lvl3pPr lvl="2">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3pPr>
            <a:lvl4pPr lvl="3">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4pPr>
            <a:lvl5pPr lvl="4">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5pPr>
            <a:lvl6pPr lvl="5">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6pPr>
            <a:lvl7pPr lvl="6">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7pPr>
            <a:lvl8pPr lvl="7">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8pPr>
            <a:lvl9pPr lvl="8">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9pPr>
          </a:lstStyle>
          <a:p>
            <a:endParaRPr/>
          </a:p>
        </p:txBody>
      </p:sp>
      <p:sp>
        <p:nvSpPr>
          <p:cNvPr id="8" name="Google Shape;8;p1"/>
          <p:cNvSpPr txBox="1">
            <a:spLocks noGrp="1"/>
          </p:cNvSpPr>
          <p:nvPr>
            <p:ph type="body" idx="1"/>
          </p:nvPr>
        </p:nvSpPr>
        <p:spPr>
          <a:xfrm>
            <a:off x="1136000" y="1200150"/>
            <a:ext cx="6872100" cy="34734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DM Sans"/>
              <a:buChar char="▫"/>
              <a:defRPr sz="2400">
                <a:solidFill>
                  <a:schemeClr val="dk1"/>
                </a:solidFill>
                <a:latin typeface="DM Sans"/>
                <a:ea typeface="DM Sans"/>
                <a:cs typeface="DM Sans"/>
                <a:sym typeface="DM Sans"/>
              </a:defRPr>
            </a:lvl1pPr>
            <a:lvl2pPr marL="914400" lvl="1"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2pPr>
            <a:lvl3pPr marL="1371600" lvl="2"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3pPr>
            <a:lvl4pPr marL="1828800" lvl="3"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4pPr>
            <a:lvl5pPr marL="2286000" lvl="4"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5pPr>
            <a:lvl6pPr marL="2743200" lvl="5"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6pPr>
            <a:lvl7pPr marL="3200400" lvl="6"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7pPr>
            <a:lvl8pPr marL="3657600" lvl="7"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8pPr>
            <a:lvl9pPr marL="4114800" lvl="8"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011063755"/>
      </p:ext>
    </p:extLst>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hyperlink" Target="https://www.flaticon.com/" TargetMode="External"/><Relationship Id="rId3" Type="http://schemas.openxmlformats.org/officeDocument/2006/relationships/hyperlink" Target="https://analyticsindiamag.com/dataturks/" TargetMode="External"/><Relationship Id="rId7" Type="http://schemas.openxmlformats.org/officeDocument/2006/relationships/hyperlink" Target="http://www.slidescarnival.com/?utm_source=template"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medium.com/@debanjanmahata85/natural-language-processing-with-spacy-36b90b9afa3d" TargetMode="External"/><Relationship Id="rId5" Type="http://schemas.openxmlformats.org/officeDocument/2006/relationships/hyperlink" Target="https://towardsdatascience.com/a-review-of-named-entity-recognition-ner-using-automatic-summarization-of-resumes-5248a75de175" TargetMode="External"/><Relationship Id="rId4" Type="http://schemas.openxmlformats.org/officeDocument/2006/relationships/hyperlink" Target="https://github.com/DataTurks-Engg/Entity-Recognition-In-Resumes-SpaC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ideal.com/ai-recruiting/"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0.webp"/></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ocs.dataturks.com/"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hyperlink" Target="https://dataturks.com/projects/abhishek.narayanan/Entity%20Recognition%20in%20Resum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244750" y="3059700"/>
            <a:ext cx="5647800" cy="150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solidFill>
                  <a:schemeClr val="bg2"/>
                </a:solidFill>
                <a:latin typeface="+mj-lt"/>
              </a:rPr>
              <a:t>RESUME PARSING USING NLP (SpaCy NER)</a:t>
            </a:r>
          </a:p>
        </p:txBody>
      </p:sp>
      <p:sp>
        <p:nvSpPr>
          <p:cNvPr id="2" name="Google Shape;70;p12">
            <a:extLst>
              <a:ext uri="{FF2B5EF4-FFF2-40B4-BE49-F238E27FC236}">
                <a16:creationId xmlns:a16="http://schemas.microsoft.com/office/drawing/2014/main" id="{C0BF9A8A-466A-9BA1-5EF8-237FA221F711}"/>
              </a:ext>
            </a:extLst>
          </p:cNvPr>
          <p:cNvSpPr txBox="1">
            <a:spLocks/>
          </p:cNvSpPr>
          <p:nvPr/>
        </p:nvSpPr>
        <p:spPr>
          <a:xfrm>
            <a:off x="0" y="0"/>
            <a:ext cx="2090329" cy="77096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1pPr>
            <a:lvl2pPr marR="0" lvl="1"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2pPr>
            <a:lvl3pPr marR="0" lvl="2"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3pPr>
            <a:lvl4pPr marR="0" lvl="3"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4pPr>
            <a:lvl5pPr marR="0" lvl="4"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5pPr>
            <a:lvl6pPr marR="0" lvl="5"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6pPr>
            <a:lvl7pPr marR="0" lvl="6"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7pPr>
            <a:lvl8pPr marR="0" lvl="7"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8pPr>
            <a:lvl9pPr marR="0" lvl="8" algn="l" rtl="0">
              <a:lnSpc>
                <a:spcPct val="80000"/>
              </a:lnSpc>
              <a:spcBef>
                <a:spcPts val="0"/>
              </a:spcBef>
              <a:spcAft>
                <a:spcPts val="0"/>
              </a:spcAft>
              <a:buClr>
                <a:schemeClr val="accent1"/>
              </a:buClr>
              <a:buSzPts val="4800"/>
              <a:buFont typeface="DM Sans"/>
              <a:buNone/>
              <a:defRPr sz="4800" b="1" i="0" u="none" strike="noStrike" cap="none">
                <a:solidFill>
                  <a:schemeClr val="accent1"/>
                </a:solidFill>
                <a:latin typeface="DM Sans"/>
                <a:ea typeface="DM Sans"/>
                <a:cs typeface="DM Sans"/>
                <a:sym typeface="DM Sans"/>
              </a:defRPr>
            </a:lvl9pPr>
          </a:lstStyle>
          <a:p>
            <a:pPr marL="216000"/>
            <a:r>
              <a:rPr lang="en-US" sz="3600" dirty="0">
                <a:solidFill>
                  <a:schemeClr val="bg1"/>
                </a:solidFill>
                <a:latin typeface="+mj-lt"/>
              </a:rPr>
              <a:t>GROUP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9"/>
          <p:cNvSpPr txBox="1">
            <a:spLocks noGrp="1"/>
          </p:cNvSpPr>
          <p:nvPr>
            <p:ph type="title"/>
          </p:nvPr>
        </p:nvSpPr>
        <p:spPr>
          <a:xfrm>
            <a:off x="304800" y="355075"/>
            <a:ext cx="8474700" cy="70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CA" dirty="0">
                <a:latin typeface="+mj-lt"/>
              </a:rPr>
              <a:t>MACHINE LEARNING PIPELINE</a:t>
            </a:r>
            <a:endParaRPr dirty="0">
              <a:latin typeface="+mj-lt"/>
            </a:endParaRPr>
          </a:p>
        </p:txBody>
      </p:sp>
      <p:sp>
        <p:nvSpPr>
          <p:cNvPr id="414" name="Google Shape;414;p39"/>
          <p:cNvSpPr txBox="1">
            <a:spLocks noGrp="1"/>
          </p:cNvSpPr>
          <p:nvPr>
            <p:ph type="sldNum" idx="12"/>
          </p:nvPr>
        </p:nvSpPr>
        <p:spPr>
          <a:xfrm>
            <a:off x="8674075" y="4673650"/>
            <a:ext cx="469800" cy="469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
              <a:t>10</a:t>
            </a:fld>
            <a:endParaRPr/>
          </a:p>
        </p:txBody>
      </p:sp>
      <p:sp>
        <p:nvSpPr>
          <p:cNvPr id="415" name="Google Shape;415;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416" name="Google Shape;41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mj-lt"/>
              <a:ea typeface="Calibri"/>
              <a:cs typeface="Calibri"/>
              <a:sym typeface="Calibri"/>
            </a:endParaRPr>
          </a:p>
        </p:txBody>
      </p:sp>
      <p:sp>
        <p:nvSpPr>
          <p:cNvPr id="435" name="Google Shape;435;p39"/>
          <p:cNvSpPr txBox="1"/>
          <p:nvPr/>
        </p:nvSpPr>
        <p:spPr>
          <a:xfrm>
            <a:off x="304800" y="754042"/>
            <a:ext cx="2980841" cy="842126"/>
          </a:xfrm>
          <a:prstGeom prst="rect">
            <a:avLst/>
          </a:prstGeom>
          <a:noFill/>
          <a:ln>
            <a:noFill/>
          </a:ln>
        </p:spPr>
        <p:txBody>
          <a:bodyPr spcFirstLastPara="1" wrap="square" lIns="0" tIns="0" rIns="0" bIns="0" anchor="b" anchorCtr="0">
            <a:noAutofit/>
          </a:bodyPr>
          <a:lstStyle/>
          <a:p>
            <a:pPr marL="0" marR="0" lvl="0" indent="0" rtl="0">
              <a:lnSpc>
                <a:spcPct val="100000"/>
              </a:lnSpc>
              <a:spcBef>
                <a:spcPts val="0"/>
              </a:spcBef>
              <a:spcAft>
                <a:spcPts val="0"/>
              </a:spcAft>
              <a:buNone/>
            </a:pPr>
            <a:r>
              <a:rPr lang="en-CA" sz="1000" b="1" dirty="0">
                <a:solidFill>
                  <a:schemeClr val="dk1"/>
                </a:solidFill>
                <a:latin typeface="+mj-lt"/>
                <a:ea typeface="DM Sans"/>
                <a:cs typeface="DM Sans"/>
                <a:sym typeface="DM Sans"/>
              </a:rPr>
              <a:t>Convert JSON Data to Spacy Format.</a:t>
            </a:r>
          </a:p>
          <a:p>
            <a:pPr marL="0" marR="0" lvl="0" indent="0" rtl="0">
              <a:lnSpc>
                <a:spcPct val="100000"/>
              </a:lnSpc>
              <a:spcBef>
                <a:spcPts val="0"/>
              </a:spcBef>
              <a:spcAft>
                <a:spcPts val="0"/>
              </a:spcAft>
              <a:buNone/>
            </a:pPr>
            <a:r>
              <a:rPr lang="en-US" sz="900" dirty="0">
                <a:solidFill>
                  <a:schemeClr val="dk1"/>
                </a:solidFill>
                <a:latin typeface="+mj-lt"/>
                <a:ea typeface="DM Sans"/>
                <a:cs typeface="DM Sans"/>
                <a:sym typeface="DM Sans"/>
              </a:rPr>
              <a:t>This module is used to read data from a JSON file containing labeled entities in text data and convert it into a format compatible with spaCy library. The function returns training data in the required format that can be used to train the NER (Named Entity Recognition) model.</a:t>
            </a:r>
            <a:endParaRPr sz="900" dirty="0">
              <a:solidFill>
                <a:schemeClr val="dk1"/>
              </a:solidFill>
              <a:latin typeface="+mj-lt"/>
              <a:ea typeface="DM Sans"/>
              <a:cs typeface="DM Sans"/>
              <a:sym typeface="DM Sans"/>
            </a:endParaRPr>
          </a:p>
        </p:txBody>
      </p:sp>
      <p:sp>
        <p:nvSpPr>
          <p:cNvPr id="436" name="Google Shape;436;p39"/>
          <p:cNvSpPr txBox="1"/>
          <p:nvPr/>
        </p:nvSpPr>
        <p:spPr>
          <a:xfrm>
            <a:off x="3370792" y="754042"/>
            <a:ext cx="1976123" cy="842125"/>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None/>
            </a:pPr>
            <a:r>
              <a:rPr lang="en-US" sz="1000" b="1" dirty="0">
                <a:solidFill>
                  <a:schemeClr val="dk1"/>
                </a:solidFill>
                <a:latin typeface="+mj-lt"/>
                <a:ea typeface="DM Sans"/>
                <a:cs typeface="DM Sans"/>
                <a:sym typeface="DM Sans"/>
              </a:rPr>
              <a:t>Build SpaCy Model</a:t>
            </a:r>
          </a:p>
          <a:p>
            <a:pPr marL="0" marR="0" lvl="0" indent="0" rtl="0">
              <a:lnSpc>
                <a:spcPct val="100000"/>
              </a:lnSpc>
              <a:spcBef>
                <a:spcPts val="0"/>
              </a:spcBef>
              <a:spcAft>
                <a:spcPts val="0"/>
              </a:spcAft>
              <a:buNone/>
            </a:pPr>
            <a:r>
              <a:rPr lang="en-US" sz="900" dirty="0">
                <a:solidFill>
                  <a:schemeClr val="dk1"/>
                </a:solidFill>
                <a:latin typeface="+mj-lt"/>
                <a:ea typeface="DM Sans"/>
                <a:cs typeface="DM Sans"/>
                <a:sym typeface="DM Sans"/>
              </a:rPr>
              <a:t>This module is used to train a spaCy NER model using the training data obtained from step 1. The model is then returned.</a:t>
            </a:r>
            <a:endParaRPr sz="900" dirty="0">
              <a:solidFill>
                <a:schemeClr val="dk1"/>
              </a:solidFill>
              <a:latin typeface="+mj-lt"/>
              <a:ea typeface="DM Sans"/>
              <a:cs typeface="DM Sans"/>
              <a:sym typeface="DM Sans"/>
            </a:endParaRPr>
          </a:p>
        </p:txBody>
      </p:sp>
      <p:sp>
        <p:nvSpPr>
          <p:cNvPr id="437" name="Google Shape;437;p39"/>
          <p:cNvSpPr txBox="1"/>
          <p:nvPr/>
        </p:nvSpPr>
        <p:spPr>
          <a:xfrm>
            <a:off x="5436011" y="707656"/>
            <a:ext cx="2413882" cy="842125"/>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solidFill>
                  <a:prstClr val="black"/>
                </a:solidFill>
                <a:latin typeface="Calibri" panose="020F0502020204030204"/>
                <a:ea typeface="DM Sans"/>
                <a:cs typeface="DM Sans"/>
                <a:sym typeface="DM Sans"/>
              </a:rPr>
              <a:t>T</a:t>
            </a:r>
            <a:r>
              <a:rPr kumimoji="0" lang="en-US" sz="1000" b="1" i="0" u="none" strike="noStrike" kern="0" cap="none" spc="0" normalizeH="0" baseline="0" noProof="0" dirty="0" err="1">
                <a:ln>
                  <a:noFill/>
                </a:ln>
                <a:solidFill>
                  <a:prstClr val="black"/>
                </a:solidFill>
                <a:effectLst/>
                <a:uLnTx/>
                <a:uFillTx/>
                <a:latin typeface="Calibri" panose="020F0502020204030204"/>
                <a:ea typeface="DM Sans"/>
                <a:cs typeface="DM Sans"/>
                <a:sym typeface="DM Sans"/>
              </a:rPr>
              <a:t>ext</a:t>
            </a:r>
            <a:r>
              <a:rPr lang="en-US" sz="1000" b="1" dirty="0">
                <a:solidFill>
                  <a:prstClr val="black"/>
                </a:solidFill>
                <a:latin typeface="Calibri" panose="020F0502020204030204"/>
                <a:ea typeface="DM Sans"/>
                <a:cs typeface="DM Sans"/>
                <a:sym typeface="DM Sans"/>
              </a:rPr>
              <a:t> E</a:t>
            </a:r>
            <a:r>
              <a:rPr kumimoji="0" lang="en-US" sz="1000" b="1" i="0" u="none" strike="noStrike" kern="0" cap="none" spc="0" normalizeH="0" baseline="0" noProof="0" dirty="0" err="1">
                <a:ln>
                  <a:noFill/>
                </a:ln>
                <a:solidFill>
                  <a:prstClr val="black"/>
                </a:solidFill>
                <a:effectLst/>
                <a:uLnTx/>
                <a:uFillTx/>
                <a:latin typeface="Calibri" panose="020F0502020204030204"/>
                <a:ea typeface="DM Sans"/>
                <a:cs typeface="DM Sans"/>
                <a:sym typeface="DM Sans"/>
              </a:rPr>
              <a:t>xtractor</a:t>
            </a:r>
            <a:endParaRPr kumimoji="0" lang="en-US" sz="1000" b="1" i="0" u="none" strike="noStrike" kern="0" cap="none" spc="0" normalizeH="0" baseline="0" noProof="0" dirty="0">
              <a:ln>
                <a:noFill/>
              </a:ln>
              <a:solidFill>
                <a:prstClr val="black"/>
              </a:solidFill>
              <a:effectLst/>
              <a:uLnTx/>
              <a:uFillTx/>
              <a:latin typeface="Calibri" panose="020F0502020204030204"/>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prstClr val="black"/>
                </a:solidFill>
                <a:effectLst/>
                <a:uLnTx/>
                <a:uFillTx/>
                <a:latin typeface="Calibri" panose="020F0502020204030204"/>
                <a:ea typeface="DM Sans"/>
                <a:cs typeface="DM Sans"/>
                <a:sym typeface="DM Sans"/>
              </a:rPr>
              <a:t>This module is used to extract text data from PDF files contained in a directory. It walks through the directory and its subdirectories and extracts text from all the PDF files found. The extracted text is then returned as a list.</a:t>
            </a:r>
          </a:p>
        </p:txBody>
      </p:sp>
      <p:sp>
        <p:nvSpPr>
          <p:cNvPr id="438" name="Google Shape;438;p39"/>
          <p:cNvSpPr txBox="1"/>
          <p:nvPr/>
        </p:nvSpPr>
        <p:spPr>
          <a:xfrm>
            <a:off x="1842002" y="4135788"/>
            <a:ext cx="2222768" cy="623618"/>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None/>
            </a:pPr>
            <a:r>
              <a:rPr lang="en-US" sz="1000" b="1" dirty="0">
                <a:solidFill>
                  <a:schemeClr val="dk1"/>
                </a:solidFill>
                <a:latin typeface="+mj-lt"/>
                <a:ea typeface="DM Sans"/>
                <a:cs typeface="DM Sans"/>
                <a:sym typeface="DM Sans"/>
              </a:rPr>
              <a:t>Check Existing Model</a:t>
            </a:r>
          </a:p>
          <a:p>
            <a:pPr marR="0" lvl="0" rtl="0">
              <a:lnSpc>
                <a:spcPct val="100000"/>
              </a:lnSpc>
              <a:spcBef>
                <a:spcPts val="0"/>
              </a:spcBef>
              <a:spcAft>
                <a:spcPts val="0"/>
              </a:spcAft>
            </a:pPr>
            <a:r>
              <a:rPr lang="en-US" sz="900" dirty="0">
                <a:solidFill>
                  <a:schemeClr val="dk1"/>
                </a:solidFill>
                <a:latin typeface="+mj-lt"/>
                <a:ea typeface="DM Sans"/>
                <a:cs typeface="DM Sans"/>
                <a:sym typeface="DM Sans"/>
              </a:rPr>
              <a:t>This module is used to check if a previously trained model with a given name exists in the system. If it exists, it loads the model, else it returns None.</a:t>
            </a:r>
          </a:p>
        </p:txBody>
      </p:sp>
      <p:sp>
        <p:nvSpPr>
          <p:cNvPr id="439" name="Google Shape;439;p39"/>
          <p:cNvSpPr txBox="1"/>
          <p:nvPr/>
        </p:nvSpPr>
        <p:spPr>
          <a:xfrm>
            <a:off x="4142542" y="4131424"/>
            <a:ext cx="2397743" cy="1011043"/>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None/>
            </a:pPr>
            <a:r>
              <a:rPr lang="en-US" sz="1000" b="1" dirty="0">
                <a:solidFill>
                  <a:schemeClr val="dk1"/>
                </a:solidFill>
                <a:latin typeface="+mj-lt"/>
                <a:ea typeface="DM Sans"/>
                <a:cs typeface="DM Sans"/>
                <a:sym typeface="DM Sans"/>
              </a:rPr>
              <a:t>Predict Using SpaCy Model</a:t>
            </a:r>
          </a:p>
          <a:p>
            <a:pPr marR="0" lvl="0" rtl="0">
              <a:lnSpc>
                <a:spcPct val="100000"/>
              </a:lnSpc>
              <a:spcBef>
                <a:spcPts val="0"/>
              </a:spcBef>
              <a:spcAft>
                <a:spcPts val="0"/>
              </a:spcAft>
            </a:pPr>
            <a:r>
              <a:rPr lang="en-US" sz="900" dirty="0">
                <a:solidFill>
                  <a:schemeClr val="dk1"/>
                </a:solidFill>
                <a:latin typeface="+mj-lt"/>
                <a:ea typeface="DM Sans"/>
                <a:cs typeface="DM Sans"/>
                <a:sym typeface="DM Sans"/>
              </a:rPr>
              <a:t>This module is used to predict named entities using the spaCy model. It takes as input a directory path containing the resumes in PDF format, extracts text from these resumes using the text extractor module, and then predicts named entities.</a:t>
            </a:r>
            <a:endParaRPr lang="en-CA" sz="900" dirty="0">
              <a:solidFill>
                <a:schemeClr val="dk1"/>
              </a:solidFill>
              <a:latin typeface="+mj-lt"/>
              <a:ea typeface="DM Sans"/>
              <a:cs typeface="DM Sans"/>
              <a:sym typeface="DM Sans"/>
            </a:endParaRPr>
          </a:p>
          <a:p>
            <a:pPr marL="0" marR="0" lvl="0" indent="0" rtl="0">
              <a:lnSpc>
                <a:spcPct val="100000"/>
              </a:lnSpc>
              <a:spcBef>
                <a:spcPts val="0"/>
              </a:spcBef>
              <a:spcAft>
                <a:spcPts val="0"/>
              </a:spcAft>
              <a:buNone/>
            </a:pPr>
            <a:endParaRPr sz="1000" dirty="0">
              <a:solidFill>
                <a:schemeClr val="dk1"/>
              </a:solidFill>
              <a:latin typeface="+mj-lt"/>
              <a:ea typeface="DM Sans"/>
              <a:cs typeface="DM Sans"/>
              <a:sym typeface="DM Sans"/>
            </a:endParaRPr>
          </a:p>
        </p:txBody>
      </p:sp>
      <p:sp>
        <p:nvSpPr>
          <p:cNvPr id="440" name="Google Shape;440;p39"/>
          <p:cNvSpPr txBox="1"/>
          <p:nvPr/>
        </p:nvSpPr>
        <p:spPr>
          <a:xfrm>
            <a:off x="6610027" y="4135788"/>
            <a:ext cx="1286400" cy="623618"/>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None/>
            </a:pPr>
            <a:r>
              <a:rPr lang="en-CA" sz="1000" b="1" dirty="0">
                <a:solidFill>
                  <a:schemeClr val="dk1"/>
                </a:solidFill>
                <a:latin typeface="+mj-lt"/>
                <a:ea typeface="DM Sans"/>
                <a:cs typeface="DM Sans"/>
                <a:sym typeface="DM Sans"/>
              </a:rPr>
              <a:t>Check Model Accuracy</a:t>
            </a:r>
          </a:p>
        </p:txBody>
      </p:sp>
      <p:pic>
        <p:nvPicPr>
          <p:cNvPr id="3" name="Picture 2">
            <a:extLst>
              <a:ext uri="{FF2B5EF4-FFF2-40B4-BE49-F238E27FC236}">
                <a16:creationId xmlns:a16="http://schemas.microsoft.com/office/drawing/2014/main" id="{9CE7DD3B-A724-AB8A-4BA2-11B4D76FE6C7}"/>
              </a:ext>
            </a:extLst>
          </p:cNvPr>
          <p:cNvPicPr>
            <a:picLocks noChangeAspect="1"/>
          </p:cNvPicPr>
          <p:nvPr/>
        </p:nvPicPr>
        <p:blipFill>
          <a:blip r:embed="rId3"/>
          <a:srcRect/>
          <a:stretch/>
        </p:blipFill>
        <p:spPr>
          <a:xfrm>
            <a:off x="1700668" y="1624744"/>
            <a:ext cx="612000" cy="612000"/>
          </a:xfrm>
          <a:prstGeom prst="rect">
            <a:avLst/>
          </a:prstGeom>
        </p:spPr>
      </p:pic>
      <p:pic>
        <p:nvPicPr>
          <p:cNvPr id="5" name="Picture 4">
            <a:extLst>
              <a:ext uri="{FF2B5EF4-FFF2-40B4-BE49-F238E27FC236}">
                <a16:creationId xmlns:a16="http://schemas.microsoft.com/office/drawing/2014/main" id="{0CF0730B-EBC1-3AC2-0AA9-005656459BB1}"/>
              </a:ext>
            </a:extLst>
          </p:cNvPr>
          <p:cNvPicPr>
            <a:picLocks noChangeAspect="1"/>
          </p:cNvPicPr>
          <p:nvPr/>
        </p:nvPicPr>
        <p:blipFill>
          <a:blip r:embed="rId4"/>
          <a:srcRect/>
          <a:stretch/>
        </p:blipFill>
        <p:spPr>
          <a:xfrm>
            <a:off x="2767206" y="3523788"/>
            <a:ext cx="612000" cy="612000"/>
          </a:xfrm>
          <a:prstGeom prst="rect">
            <a:avLst/>
          </a:prstGeom>
        </p:spPr>
      </p:pic>
      <p:pic>
        <p:nvPicPr>
          <p:cNvPr id="7" name="Picture 6">
            <a:extLst>
              <a:ext uri="{FF2B5EF4-FFF2-40B4-BE49-F238E27FC236}">
                <a16:creationId xmlns:a16="http://schemas.microsoft.com/office/drawing/2014/main" id="{6AC21EB4-FED1-19E1-5526-00C728977AF3}"/>
              </a:ext>
            </a:extLst>
          </p:cNvPr>
          <p:cNvPicPr>
            <a:picLocks noChangeAspect="1"/>
          </p:cNvPicPr>
          <p:nvPr/>
        </p:nvPicPr>
        <p:blipFill>
          <a:blip r:embed="rId5"/>
          <a:srcRect/>
          <a:stretch/>
        </p:blipFill>
        <p:spPr>
          <a:xfrm>
            <a:off x="3744231" y="1624744"/>
            <a:ext cx="612000" cy="612000"/>
          </a:xfrm>
          <a:prstGeom prst="rect">
            <a:avLst/>
          </a:prstGeom>
        </p:spPr>
      </p:pic>
      <p:pic>
        <p:nvPicPr>
          <p:cNvPr id="9" name="Picture 8">
            <a:extLst>
              <a:ext uri="{FF2B5EF4-FFF2-40B4-BE49-F238E27FC236}">
                <a16:creationId xmlns:a16="http://schemas.microsoft.com/office/drawing/2014/main" id="{6A437CDC-E3FF-86FE-30EB-97AC6B3CE082}"/>
              </a:ext>
            </a:extLst>
          </p:cNvPr>
          <p:cNvPicPr>
            <a:picLocks noChangeAspect="1"/>
          </p:cNvPicPr>
          <p:nvPr/>
        </p:nvPicPr>
        <p:blipFill>
          <a:blip r:embed="rId6"/>
          <a:srcRect/>
          <a:stretch/>
        </p:blipFill>
        <p:spPr>
          <a:xfrm>
            <a:off x="4824010" y="3523788"/>
            <a:ext cx="612000" cy="612000"/>
          </a:xfrm>
          <a:prstGeom prst="rect">
            <a:avLst/>
          </a:prstGeom>
        </p:spPr>
      </p:pic>
      <p:pic>
        <p:nvPicPr>
          <p:cNvPr id="11" name="Picture 10">
            <a:extLst>
              <a:ext uri="{FF2B5EF4-FFF2-40B4-BE49-F238E27FC236}">
                <a16:creationId xmlns:a16="http://schemas.microsoft.com/office/drawing/2014/main" id="{5ED99164-5445-0050-297D-014DC05B8B92}"/>
              </a:ext>
            </a:extLst>
          </p:cNvPr>
          <p:cNvPicPr>
            <a:picLocks noChangeAspect="1"/>
          </p:cNvPicPr>
          <p:nvPr/>
        </p:nvPicPr>
        <p:blipFill>
          <a:blip r:embed="rId7"/>
          <a:srcRect/>
          <a:stretch/>
        </p:blipFill>
        <p:spPr>
          <a:xfrm>
            <a:off x="5773210" y="1624744"/>
            <a:ext cx="612000" cy="612000"/>
          </a:xfrm>
          <a:prstGeom prst="rect">
            <a:avLst/>
          </a:prstGeom>
        </p:spPr>
      </p:pic>
      <p:pic>
        <p:nvPicPr>
          <p:cNvPr id="24" name="Picture 23">
            <a:extLst>
              <a:ext uri="{FF2B5EF4-FFF2-40B4-BE49-F238E27FC236}">
                <a16:creationId xmlns:a16="http://schemas.microsoft.com/office/drawing/2014/main" id="{677D7799-E272-F3E8-0133-871295658F99}"/>
              </a:ext>
            </a:extLst>
          </p:cNvPr>
          <p:cNvPicPr>
            <a:picLocks noChangeAspect="1"/>
          </p:cNvPicPr>
          <p:nvPr/>
        </p:nvPicPr>
        <p:blipFill>
          <a:blip r:embed="rId8"/>
          <a:srcRect/>
          <a:stretch/>
        </p:blipFill>
        <p:spPr>
          <a:xfrm>
            <a:off x="6858378" y="3523788"/>
            <a:ext cx="612000" cy="612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FA8D-5D58-9690-8B7C-552D988BE69E}"/>
              </a:ext>
            </a:extLst>
          </p:cNvPr>
          <p:cNvSpPr>
            <a:spLocks noGrp="1"/>
          </p:cNvSpPr>
          <p:nvPr>
            <p:ph type="title"/>
          </p:nvPr>
        </p:nvSpPr>
        <p:spPr/>
        <p:txBody>
          <a:bodyPr/>
          <a:lstStyle/>
          <a:p>
            <a:r>
              <a:rPr lang="en-CA" dirty="0">
                <a:latin typeface="+mj-lt"/>
              </a:rPr>
              <a:t>SAMPLE OUTPUT ON UNSEEN TEST DATA (1/2)</a:t>
            </a:r>
          </a:p>
        </p:txBody>
      </p:sp>
      <p:sp>
        <p:nvSpPr>
          <p:cNvPr id="5" name="Slide Number Placeholder 4">
            <a:extLst>
              <a:ext uri="{FF2B5EF4-FFF2-40B4-BE49-F238E27FC236}">
                <a16:creationId xmlns:a16="http://schemas.microsoft.com/office/drawing/2014/main" id="{B80617A8-AA91-1CEA-B517-AE7C88DF0D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40D01BC1-43BA-1470-567C-7FF05CE763D9}"/>
              </a:ext>
            </a:extLst>
          </p:cNvPr>
          <p:cNvPicPr>
            <a:picLocks noChangeAspect="1"/>
          </p:cNvPicPr>
          <p:nvPr/>
        </p:nvPicPr>
        <p:blipFill>
          <a:blip r:embed="rId2"/>
          <a:stretch>
            <a:fillRect/>
          </a:stretch>
        </p:blipFill>
        <p:spPr>
          <a:xfrm>
            <a:off x="0" y="1161784"/>
            <a:ext cx="9144000" cy="3298462"/>
          </a:xfrm>
          <a:prstGeom prst="rect">
            <a:avLst/>
          </a:prstGeom>
        </p:spPr>
      </p:pic>
    </p:spTree>
    <p:extLst>
      <p:ext uri="{BB962C8B-B14F-4D97-AF65-F5344CB8AC3E}">
        <p14:creationId xmlns:p14="http://schemas.microsoft.com/office/powerpoint/2010/main" val="383911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FA8D-5D58-9690-8B7C-552D988BE69E}"/>
              </a:ext>
            </a:extLst>
          </p:cNvPr>
          <p:cNvSpPr>
            <a:spLocks noGrp="1"/>
          </p:cNvSpPr>
          <p:nvPr>
            <p:ph type="title"/>
          </p:nvPr>
        </p:nvSpPr>
        <p:spPr/>
        <p:txBody>
          <a:bodyPr/>
          <a:lstStyle/>
          <a:p>
            <a:r>
              <a:rPr lang="en-CA" dirty="0">
                <a:latin typeface="+mj-lt"/>
              </a:rPr>
              <a:t>SAMPLE OUTPUT ON UNSEEN TEST DATA (2/2)</a:t>
            </a:r>
          </a:p>
        </p:txBody>
      </p:sp>
      <p:sp>
        <p:nvSpPr>
          <p:cNvPr id="5" name="Slide Number Placeholder 4">
            <a:extLst>
              <a:ext uri="{FF2B5EF4-FFF2-40B4-BE49-F238E27FC236}">
                <a16:creationId xmlns:a16="http://schemas.microsoft.com/office/drawing/2014/main" id="{B80617A8-AA91-1CEA-B517-AE7C88DF0D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4" name="Picture 3">
            <a:extLst>
              <a:ext uri="{FF2B5EF4-FFF2-40B4-BE49-F238E27FC236}">
                <a16:creationId xmlns:a16="http://schemas.microsoft.com/office/drawing/2014/main" id="{616C3681-DC2F-A3FB-E2CB-C0ECEA20F0D5}"/>
              </a:ext>
            </a:extLst>
          </p:cNvPr>
          <p:cNvPicPr>
            <a:picLocks noChangeAspect="1"/>
          </p:cNvPicPr>
          <p:nvPr/>
        </p:nvPicPr>
        <p:blipFill>
          <a:blip r:embed="rId2"/>
          <a:stretch>
            <a:fillRect/>
          </a:stretch>
        </p:blipFill>
        <p:spPr>
          <a:xfrm>
            <a:off x="0" y="1180240"/>
            <a:ext cx="9143875" cy="3185931"/>
          </a:xfrm>
          <a:prstGeom prst="rect">
            <a:avLst/>
          </a:prstGeom>
        </p:spPr>
      </p:pic>
    </p:spTree>
    <p:extLst>
      <p:ext uri="{BB962C8B-B14F-4D97-AF65-F5344CB8AC3E}">
        <p14:creationId xmlns:p14="http://schemas.microsoft.com/office/powerpoint/2010/main" val="3986557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33000"/>
                    </a14:imgEffect>
                  </a14:imgLayer>
                </a14:imgProps>
              </a:ext>
            </a:extLst>
          </a:blip>
          <a:srcRect/>
          <a:stretch>
            <a:fillRect l="-2000" r="-2000"/>
          </a:stretch>
        </a:blipFill>
        <a:effectLst/>
      </p:bgPr>
    </p:bg>
    <p:spTree>
      <p:nvGrpSpPr>
        <p:cNvPr id="1" name="Shape 158"/>
        <p:cNvGrpSpPr/>
        <p:nvPr/>
      </p:nvGrpSpPr>
      <p:grpSpPr>
        <a:xfrm>
          <a:off x="0" y="0"/>
          <a:ext cx="0" cy="0"/>
          <a:chOff x="0" y="0"/>
          <a:chExt cx="0" cy="0"/>
        </a:xfrm>
      </p:grpSpPr>
      <p:sp>
        <p:nvSpPr>
          <p:cNvPr id="159" name="Google Shape;159;p22"/>
          <p:cNvSpPr txBox="1">
            <a:spLocks noGrp="1"/>
          </p:cNvSpPr>
          <p:nvPr>
            <p:ph type="title" idx="4294967295"/>
          </p:nvPr>
        </p:nvSpPr>
        <p:spPr>
          <a:xfrm>
            <a:off x="2169402" y="478107"/>
            <a:ext cx="4805071" cy="676517"/>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0" rIns="0" bIns="0" anchor="t" anchorCtr="0">
            <a:noAutofit/>
          </a:bodyPr>
          <a:lstStyle/>
          <a:p>
            <a:pPr marL="0" lvl="0" indent="0" algn="ctr" rtl="0">
              <a:spcBef>
                <a:spcPts val="0"/>
              </a:spcBef>
              <a:spcAft>
                <a:spcPts val="0"/>
              </a:spcAft>
              <a:buNone/>
            </a:pPr>
            <a:r>
              <a:rPr lang="en" sz="4000" dirty="0">
                <a:solidFill>
                  <a:schemeClr val="lt1"/>
                </a:solidFill>
              </a:rPr>
              <a:t>WAY FORWARD</a:t>
            </a:r>
            <a:endParaRPr sz="4000" dirty="0">
              <a:solidFill>
                <a:schemeClr val="lt1"/>
              </a:solidFill>
            </a:endParaRPr>
          </a:p>
        </p:txBody>
      </p:sp>
      <p:sp>
        <p:nvSpPr>
          <p:cNvPr id="160" name="Google Shape;160;p22"/>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100" b="1" i="0" u="none" strike="noStrike" kern="0" cap="none" spc="0" normalizeH="0" baseline="0" noProof="0">
                <a:ln>
                  <a:noFill/>
                </a:ln>
                <a:solidFill>
                  <a:srgbClr val="05B3F1"/>
                </a:solidFill>
                <a:effectLst/>
                <a:uLnTx/>
                <a:uFillTx/>
                <a:latin typeface="DM Sans"/>
                <a:sym typeface="DM Sans"/>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100" b="1" i="0" u="none" strike="noStrike" kern="0" cap="none" spc="0" normalizeH="0" baseline="0" noProof="0">
              <a:ln>
                <a:noFill/>
              </a:ln>
              <a:solidFill>
                <a:srgbClr val="05B3F1"/>
              </a:solidFill>
              <a:effectLst/>
              <a:uLnTx/>
              <a:uFillTx/>
              <a:latin typeface="DM Sans"/>
              <a:sym typeface="DM Sans"/>
            </a:endParaRPr>
          </a:p>
        </p:txBody>
      </p:sp>
      <p:pic>
        <p:nvPicPr>
          <p:cNvPr id="3" name="Picture 2">
            <a:extLst>
              <a:ext uri="{FF2B5EF4-FFF2-40B4-BE49-F238E27FC236}">
                <a16:creationId xmlns:a16="http://schemas.microsoft.com/office/drawing/2014/main" id="{1004522A-A073-76AD-8204-A0EAA6937635}"/>
              </a:ext>
            </a:extLst>
          </p:cNvPr>
          <p:cNvPicPr>
            <a:picLocks noChangeAspect="1"/>
          </p:cNvPicPr>
          <p:nvPr/>
        </p:nvPicPr>
        <p:blipFill>
          <a:blip r:embed="rId5"/>
          <a:stretch>
            <a:fillRect/>
          </a:stretch>
        </p:blipFill>
        <p:spPr>
          <a:xfrm>
            <a:off x="615071" y="1154624"/>
            <a:ext cx="1800000" cy="1800000"/>
          </a:xfrm>
          <a:prstGeom prst="rect">
            <a:avLst/>
          </a:prstGeom>
        </p:spPr>
      </p:pic>
      <p:sp>
        <p:nvSpPr>
          <p:cNvPr id="4" name="TextBox 3">
            <a:extLst>
              <a:ext uri="{FF2B5EF4-FFF2-40B4-BE49-F238E27FC236}">
                <a16:creationId xmlns:a16="http://schemas.microsoft.com/office/drawing/2014/main" id="{1629DC02-BC8D-F56F-3F02-B00F45EF8FC6}"/>
              </a:ext>
            </a:extLst>
          </p:cNvPr>
          <p:cNvSpPr txBox="1"/>
          <p:nvPr/>
        </p:nvSpPr>
        <p:spPr>
          <a:xfrm>
            <a:off x="259708" y="2954624"/>
            <a:ext cx="2576482" cy="584775"/>
          </a:xfrm>
          <a:prstGeom prst="rect">
            <a:avLst/>
          </a:prstGeom>
          <a:noFill/>
        </p:spPr>
        <p:txBody>
          <a:bodyPr wrap="square" rtlCol="0">
            <a:spAutoFit/>
          </a:bodyPr>
          <a:lstStyle/>
          <a:p>
            <a:pPr algn="ctr"/>
            <a:r>
              <a:rPr lang="en-US" sz="1600" b="1" dirty="0">
                <a:solidFill>
                  <a:schemeClr val="bg1"/>
                </a:solidFill>
              </a:rPr>
              <a:t>CLOUD IMPLEMENTATION</a:t>
            </a:r>
            <a:endParaRPr lang="en-CA" sz="1600" b="1" dirty="0">
              <a:solidFill>
                <a:schemeClr val="bg1"/>
              </a:solidFill>
            </a:endParaRPr>
          </a:p>
        </p:txBody>
      </p:sp>
      <p:pic>
        <p:nvPicPr>
          <p:cNvPr id="6" name="Picture 5">
            <a:extLst>
              <a:ext uri="{FF2B5EF4-FFF2-40B4-BE49-F238E27FC236}">
                <a16:creationId xmlns:a16="http://schemas.microsoft.com/office/drawing/2014/main" id="{4523A356-88C8-4910-0335-B7D1B0874073}"/>
              </a:ext>
            </a:extLst>
          </p:cNvPr>
          <p:cNvPicPr>
            <a:picLocks noChangeAspect="1"/>
          </p:cNvPicPr>
          <p:nvPr/>
        </p:nvPicPr>
        <p:blipFill>
          <a:blip r:embed="rId6"/>
          <a:stretch>
            <a:fillRect/>
          </a:stretch>
        </p:blipFill>
        <p:spPr>
          <a:xfrm>
            <a:off x="3671937" y="1154624"/>
            <a:ext cx="1800000" cy="1800000"/>
          </a:xfrm>
          <a:prstGeom prst="rect">
            <a:avLst/>
          </a:prstGeom>
        </p:spPr>
      </p:pic>
      <p:sp>
        <p:nvSpPr>
          <p:cNvPr id="7" name="TextBox 6">
            <a:extLst>
              <a:ext uri="{FF2B5EF4-FFF2-40B4-BE49-F238E27FC236}">
                <a16:creationId xmlns:a16="http://schemas.microsoft.com/office/drawing/2014/main" id="{9EA5EB9A-0551-86E0-A9EF-2FD46736EA21}"/>
              </a:ext>
            </a:extLst>
          </p:cNvPr>
          <p:cNvSpPr txBox="1"/>
          <p:nvPr/>
        </p:nvSpPr>
        <p:spPr>
          <a:xfrm>
            <a:off x="3283696" y="2954623"/>
            <a:ext cx="2576482" cy="584775"/>
          </a:xfrm>
          <a:prstGeom prst="rect">
            <a:avLst/>
          </a:prstGeom>
          <a:noFill/>
        </p:spPr>
        <p:txBody>
          <a:bodyPr wrap="square" rtlCol="0">
            <a:spAutoFit/>
          </a:bodyPr>
          <a:lstStyle/>
          <a:p>
            <a:pPr algn="ctr"/>
            <a:r>
              <a:rPr lang="en-US" sz="1600" b="1" dirty="0">
                <a:solidFill>
                  <a:schemeClr val="bg1"/>
                </a:solidFill>
              </a:rPr>
              <a:t>WEB BASED APPLICATION</a:t>
            </a:r>
            <a:endParaRPr lang="en-CA" sz="1600" b="1" dirty="0">
              <a:solidFill>
                <a:schemeClr val="bg1"/>
              </a:solidFill>
            </a:endParaRPr>
          </a:p>
        </p:txBody>
      </p:sp>
      <p:sp>
        <p:nvSpPr>
          <p:cNvPr id="8" name="TextBox 7">
            <a:extLst>
              <a:ext uri="{FF2B5EF4-FFF2-40B4-BE49-F238E27FC236}">
                <a16:creationId xmlns:a16="http://schemas.microsoft.com/office/drawing/2014/main" id="{0A5ED017-A0D7-6E90-95FF-1F9DB33B2328}"/>
              </a:ext>
            </a:extLst>
          </p:cNvPr>
          <p:cNvSpPr txBox="1"/>
          <p:nvPr/>
        </p:nvSpPr>
        <p:spPr>
          <a:xfrm>
            <a:off x="6248419" y="2954622"/>
            <a:ext cx="2576482" cy="584775"/>
          </a:xfrm>
          <a:prstGeom prst="rect">
            <a:avLst/>
          </a:prstGeom>
          <a:noFill/>
        </p:spPr>
        <p:txBody>
          <a:bodyPr wrap="square" rtlCol="0">
            <a:spAutoFit/>
          </a:bodyPr>
          <a:lstStyle/>
          <a:p>
            <a:pPr algn="ctr"/>
            <a:r>
              <a:rPr lang="en-US" sz="1600" b="1" dirty="0">
                <a:solidFill>
                  <a:schemeClr val="bg1"/>
                </a:solidFill>
              </a:rPr>
              <a:t>SIMPLE &amp; INTUITIVE INTERFACE</a:t>
            </a:r>
            <a:endParaRPr lang="en-CA" sz="1600" b="1" dirty="0">
              <a:solidFill>
                <a:schemeClr val="bg1"/>
              </a:solidFill>
            </a:endParaRPr>
          </a:p>
        </p:txBody>
      </p:sp>
      <p:pic>
        <p:nvPicPr>
          <p:cNvPr id="9" name="Picture 8">
            <a:extLst>
              <a:ext uri="{FF2B5EF4-FFF2-40B4-BE49-F238E27FC236}">
                <a16:creationId xmlns:a16="http://schemas.microsoft.com/office/drawing/2014/main" id="{2CA4B244-ADC2-A9C1-B96E-9BB0BED29F7D}"/>
              </a:ext>
            </a:extLst>
          </p:cNvPr>
          <p:cNvPicPr>
            <a:picLocks noChangeAspect="1"/>
          </p:cNvPicPr>
          <p:nvPr/>
        </p:nvPicPr>
        <p:blipFill>
          <a:blip r:embed="rId7"/>
          <a:srcRect/>
          <a:stretch/>
        </p:blipFill>
        <p:spPr>
          <a:xfrm>
            <a:off x="6636660" y="1154622"/>
            <a:ext cx="1800000" cy="180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ctrTitle" idx="4294967295"/>
          </p:nvPr>
        </p:nvSpPr>
        <p:spPr>
          <a:xfrm>
            <a:off x="2140050" y="1693575"/>
            <a:ext cx="4863900" cy="71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dirty="0">
                <a:latin typeface="+mj-lt"/>
              </a:rPr>
              <a:t>Thank You!</a:t>
            </a:r>
            <a:endParaRPr sz="6000" dirty="0">
              <a:latin typeface="+mj-lt"/>
            </a:endParaRPr>
          </a:p>
        </p:txBody>
      </p:sp>
      <p:sp>
        <p:nvSpPr>
          <p:cNvPr id="338" name="Google Shape;338;p34"/>
          <p:cNvSpPr txBox="1">
            <a:spLocks noGrp="1"/>
          </p:cNvSpPr>
          <p:nvPr>
            <p:ph type="subTitle" idx="4294967295"/>
          </p:nvPr>
        </p:nvSpPr>
        <p:spPr>
          <a:xfrm>
            <a:off x="2140050" y="2375550"/>
            <a:ext cx="4863900" cy="1860694"/>
          </a:xfrm>
          <a:prstGeom prst="rect">
            <a:avLst/>
          </a:prstGeom>
        </p:spPr>
        <p:txBody>
          <a:bodyPr spcFirstLastPara="1" wrap="square" lIns="0" tIns="0" rIns="0" bIns="0" anchor="b" anchorCtr="0">
            <a:noAutofit/>
          </a:bodyPr>
          <a:lstStyle/>
          <a:p>
            <a:pPr marL="0" lvl="0" indent="0" algn="ctr" rtl="0">
              <a:spcBef>
                <a:spcPts val="600"/>
              </a:spcBef>
              <a:spcAft>
                <a:spcPts val="0"/>
              </a:spcAft>
              <a:buClr>
                <a:schemeClr val="dk1"/>
              </a:buClr>
              <a:buSzPts val="1100"/>
              <a:buFont typeface="Arial"/>
              <a:buNone/>
            </a:pPr>
            <a:r>
              <a:rPr lang="en" sz="2800" b="1" dirty="0">
                <a:latin typeface="+mj-lt"/>
              </a:rPr>
              <a:t>Siddhartha Patra (0787887)</a:t>
            </a:r>
          </a:p>
          <a:p>
            <a:pPr marL="0" lvl="0" indent="0" algn="ctr" rtl="0">
              <a:spcBef>
                <a:spcPts val="600"/>
              </a:spcBef>
              <a:spcAft>
                <a:spcPts val="0"/>
              </a:spcAft>
              <a:buClr>
                <a:schemeClr val="dk1"/>
              </a:buClr>
              <a:buSzPts val="1100"/>
              <a:buFont typeface="Arial"/>
              <a:buNone/>
            </a:pPr>
            <a:r>
              <a:rPr lang="en" sz="2800" b="1" dirty="0">
                <a:latin typeface="+mj-lt"/>
              </a:rPr>
              <a:t>Usama Norat (079225)</a:t>
            </a:r>
          </a:p>
          <a:p>
            <a:pPr marL="0" lvl="0" indent="0" algn="ctr" rtl="0">
              <a:spcBef>
                <a:spcPts val="600"/>
              </a:spcBef>
              <a:spcAft>
                <a:spcPts val="0"/>
              </a:spcAft>
              <a:buClr>
                <a:schemeClr val="dk1"/>
              </a:buClr>
              <a:buSzPts val="1100"/>
              <a:buFont typeface="Arial"/>
              <a:buNone/>
            </a:pPr>
            <a:r>
              <a:rPr lang="en" sz="2800" b="1" dirty="0">
                <a:latin typeface="+mj-lt"/>
              </a:rPr>
              <a:t>Amir Dahya (0791252)</a:t>
            </a:r>
            <a:endParaRPr sz="2800" b="1" dirty="0">
              <a:latin typeface="+mj-lt"/>
            </a:endParaRPr>
          </a:p>
        </p:txBody>
      </p:sp>
      <p:sp>
        <p:nvSpPr>
          <p:cNvPr id="340" name="Google Shape;340;p34"/>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CEA5EDA8-393E-5725-EC0A-29244B6D4856}"/>
              </a:ext>
            </a:extLst>
          </p:cNvPr>
          <p:cNvPicPr>
            <a:picLocks noChangeAspect="1"/>
          </p:cNvPicPr>
          <p:nvPr/>
        </p:nvPicPr>
        <p:blipFill>
          <a:blip r:embed="rId3"/>
          <a:srcRect/>
          <a:stretch/>
        </p:blipFill>
        <p:spPr>
          <a:xfrm>
            <a:off x="4266838" y="613575"/>
            <a:ext cx="1080000" cy="108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latin typeface="+mj-lt"/>
              </a:rPr>
              <a:t>REFERENCES</a:t>
            </a:r>
            <a:endParaRPr dirty="0">
              <a:latin typeface="+mj-lt"/>
            </a:endParaRPr>
          </a:p>
        </p:txBody>
      </p:sp>
      <p:sp>
        <p:nvSpPr>
          <p:cNvPr id="349" name="Google Shape;349;p35"/>
          <p:cNvSpPr txBox="1">
            <a:spLocks noGrp="1"/>
          </p:cNvSpPr>
          <p:nvPr>
            <p:ph type="body" idx="1"/>
          </p:nvPr>
        </p:nvSpPr>
        <p:spPr>
          <a:xfrm>
            <a:off x="304799" y="1200150"/>
            <a:ext cx="8369276" cy="3473400"/>
          </a:xfrm>
          <a:prstGeom prst="rect">
            <a:avLst/>
          </a:prstGeom>
        </p:spPr>
        <p:txBody>
          <a:bodyPr spcFirstLastPara="1" wrap="square" lIns="0" tIns="0" rIns="0" bIns="0" anchor="t" anchorCtr="0">
            <a:noAutofit/>
          </a:bodyPr>
          <a:lstStyle/>
          <a:p>
            <a:pPr marL="342900" indent="-342900" algn="just">
              <a:lnSpc>
                <a:spcPct val="107000"/>
              </a:lnSpc>
              <a:spcAft>
                <a:spcPts val="600"/>
              </a:spcAft>
            </a:pPr>
            <a:r>
              <a:rPr lang="en-CA" sz="1400" dirty="0">
                <a:latin typeface="+mj-lt"/>
                <a:hlinkClick r:id="rId3">
                  <a:extLst>
                    <a:ext uri="{A12FA001-AC4F-418D-AE19-62706E023703}">
                      <ahyp:hlinkClr xmlns:ahyp="http://schemas.microsoft.com/office/drawing/2018/hyperlinkcolor" val="tx"/>
                    </a:ext>
                  </a:extLst>
                </a:hlinkClick>
              </a:rPr>
              <a:t>https://analyticsindiamag.com/dataturks/</a:t>
            </a:r>
            <a:endParaRPr lang="en-CA" sz="1400" dirty="0">
              <a:latin typeface="+mj-lt"/>
            </a:endParaRPr>
          </a:p>
          <a:p>
            <a:pPr marL="342900" indent="-342900" algn="just">
              <a:lnSpc>
                <a:spcPct val="107000"/>
              </a:lnSpc>
              <a:spcAft>
                <a:spcPts val="600"/>
              </a:spcAft>
            </a:pPr>
            <a:r>
              <a:rPr lang="en-CA" sz="1400" dirty="0">
                <a:latin typeface="+mj-lt"/>
                <a:hlinkClick r:id="rId4">
                  <a:extLst>
                    <a:ext uri="{A12FA001-AC4F-418D-AE19-62706E023703}">
                      <ahyp:hlinkClr xmlns:ahyp="http://schemas.microsoft.com/office/drawing/2018/hyperlinkcolor" val="tx"/>
                    </a:ext>
                  </a:extLst>
                </a:hlinkClick>
              </a:rPr>
              <a:t>https://github.com/DataTurks-Engg/Entity-Recognition-In-Resumes-SpaCy</a:t>
            </a:r>
            <a:endParaRPr lang="en-CA" sz="1400" dirty="0">
              <a:latin typeface="+mj-lt"/>
            </a:endParaRPr>
          </a:p>
          <a:p>
            <a:pPr marL="342900" indent="-342900" algn="just">
              <a:lnSpc>
                <a:spcPct val="107000"/>
              </a:lnSpc>
              <a:spcAft>
                <a:spcPts val="600"/>
              </a:spcAft>
            </a:pPr>
            <a:r>
              <a:rPr lang="en-CA" sz="1400" dirty="0">
                <a:latin typeface="+mj-lt"/>
                <a:hlinkClick r:id="rId5">
                  <a:extLst>
                    <a:ext uri="{A12FA001-AC4F-418D-AE19-62706E023703}">
                      <ahyp:hlinkClr xmlns:ahyp="http://schemas.microsoft.com/office/drawing/2018/hyperlinkcolor" val="tx"/>
                    </a:ext>
                  </a:extLst>
                </a:hlinkClick>
              </a:rPr>
              <a:t>https://towardsdatascience.com/a-review-of-named-entity-recognition-ner-using-automatic-summarization-of-resumes-5248a75de175</a:t>
            </a:r>
            <a:r>
              <a:rPr lang="en-CA" sz="1400" dirty="0">
                <a:latin typeface="+mj-lt"/>
              </a:rPr>
              <a:t> </a:t>
            </a:r>
          </a:p>
          <a:p>
            <a:pPr marL="342900" indent="-342900" algn="just">
              <a:lnSpc>
                <a:spcPct val="107000"/>
              </a:lnSpc>
              <a:spcAft>
                <a:spcPts val="600"/>
              </a:spcAft>
            </a:pPr>
            <a:r>
              <a:rPr lang="en-CA" sz="1400" dirty="0">
                <a:latin typeface="+mj-lt"/>
                <a:hlinkClick r:id="rId6">
                  <a:extLst>
                    <a:ext uri="{A12FA001-AC4F-418D-AE19-62706E023703}">
                      <ahyp:hlinkClr xmlns:ahyp="http://schemas.microsoft.com/office/drawing/2018/hyperlinkcolor" val="tx"/>
                    </a:ext>
                  </a:extLst>
                </a:hlinkClick>
              </a:rPr>
              <a:t>https://medium.com/@debanjanmahata85/natural-language-processing-with-spacy-36b90b9afa3d</a:t>
            </a:r>
            <a:endParaRPr lang="en-CA" sz="1400" dirty="0">
              <a:latin typeface="+mj-lt"/>
            </a:endParaRPr>
          </a:p>
          <a:p>
            <a:pPr marL="0" lvl="0" indent="0">
              <a:buNone/>
            </a:pPr>
            <a:endParaRPr lang="en" sz="1400" dirty="0">
              <a:latin typeface="+mj-lt"/>
            </a:endParaRPr>
          </a:p>
          <a:p>
            <a:pPr marL="0" lvl="0" indent="0">
              <a:buNone/>
            </a:pPr>
            <a:r>
              <a:rPr lang="en" sz="1400" dirty="0">
                <a:latin typeface="+mj-lt"/>
              </a:rPr>
              <a:t>Special thanks to all the people who made and released these great resources for free:</a:t>
            </a:r>
          </a:p>
          <a:p>
            <a:pPr marL="171450" indent="-171450"/>
            <a:r>
              <a:rPr lang="en" sz="1400" dirty="0">
                <a:latin typeface="+mj-lt"/>
              </a:rPr>
              <a:t>Presentation template by </a:t>
            </a:r>
            <a:r>
              <a:rPr lang="en" sz="1400" u="sng" dirty="0">
                <a:solidFill>
                  <a:schemeClr val="hlink"/>
                </a:solidFill>
                <a:latin typeface="+mj-lt"/>
                <a:hlinkClick r:id="rId7"/>
              </a:rPr>
              <a:t>SlidesCarnival</a:t>
            </a:r>
            <a:endParaRPr lang="en" sz="1400" u="sng" dirty="0">
              <a:solidFill>
                <a:schemeClr val="hlink"/>
              </a:solidFill>
              <a:latin typeface="+mj-lt"/>
            </a:endParaRPr>
          </a:p>
          <a:p>
            <a:pPr marL="171450" indent="-171450"/>
            <a:r>
              <a:rPr lang="en-CA" sz="1400" dirty="0">
                <a:solidFill>
                  <a:schemeClr val="tx1"/>
                </a:solidFill>
                <a:latin typeface="+mj-lt"/>
              </a:rPr>
              <a:t>Photographs by </a:t>
            </a:r>
            <a:r>
              <a:rPr lang="en-CA" sz="1400" u="sng" dirty="0" err="1">
                <a:solidFill>
                  <a:schemeClr val="hlink"/>
                </a:solidFill>
                <a:latin typeface="+mj-lt"/>
              </a:rPr>
              <a:t>Unsplash</a:t>
            </a:r>
            <a:endParaRPr lang="en-CA" sz="1400" u="sng" dirty="0">
              <a:solidFill>
                <a:schemeClr val="hlink"/>
              </a:solidFill>
              <a:latin typeface="+mj-lt"/>
            </a:endParaRPr>
          </a:p>
          <a:p>
            <a:pPr marL="171450" indent="-171450"/>
            <a:r>
              <a:rPr lang="en" sz="1400" dirty="0">
                <a:latin typeface="+mj-lt"/>
              </a:rPr>
              <a:t>Icons by </a:t>
            </a:r>
            <a:r>
              <a:rPr lang="en" sz="1400" u="sng" dirty="0">
                <a:solidFill>
                  <a:schemeClr val="hlink"/>
                </a:solidFill>
                <a:latin typeface="+mj-lt"/>
                <a:hlinkClick r:id="rId8"/>
              </a:rPr>
              <a:t>Flaticon</a:t>
            </a:r>
            <a:endParaRPr sz="1400" dirty="0">
              <a:latin typeface="+mj-lt"/>
            </a:endParaRPr>
          </a:p>
        </p:txBody>
      </p:sp>
      <p:sp>
        <p:nvSpPr>
          <p:cNvPr id="350" name="Google Shape;350;p35"/>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a:stretch>
        </a:blipFill>
        <a:effectLst/>
      </p:bgPr>
    </p:bg>
    <p:spTree>
      <p:nvGrpSpPr>
        <p:cNvPr id="1" name="Shape 98"/>
        <p:cNvGrpSpPr/>
        <p:nvPr/>
      </p:nvGrpSpPr>
      <p:grpSpPr>
        <a:xfrm>
          <a:off x="0" y="0"/>
          <a:ext cx="0" cy="0"/>
          <a:chOff x="0" y="0"/>
          <a:chExt cx="0" cy="0"/>
        </a:xfrm>
      </p:grpSpPr>
      <p:sp>
        <p:nvSpPr>
          <p:cNvPr id="99" name="Google Shape;99;p16"/>
          <p:cNvSpPr txBox="1">
            <a:spLocks noGrp="1"/>
          </p:cNvSpPr>
          <p:nvPr>
            <p:ph type="body" idx="1"/>
          </p:nvPr>
        </p:nvSpPr>
        <p:spPr>
          <a:xfrm>
            <a:off x="1346350" y="1385300"/>
            <a:ext cx="6451500" cy="1543638"/>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800" dirty="0">
                <a:latin typeface="+mj-lt"/>
              </a:rPr>
              <a:t> 52% of Talent Acquisition leaders say the hardest part of recruitment is screening candidates from a large applicant pool.</a:t>
            </a:r>
          </a:p>
          <a:p>
            <a:pPr marL="0" lvl="0" indent="0" algn="ctr" rtl="0">
              <a:spcBef>
                <a:spcPts val="600"/>
              </a:spcBef>
              <a:spcAft>
                <a:spcPts val="0"/>
              </a:spcAft>
              <a:buNone/>
            </a:pPr>
            <a:endParaRPr lang="en-US" sz="1800" dirty="0">
              <a:latin typeface="+mj-lt"/>
            </a:endParaRPr>
          </a:p>
          <a:p>
            <a:pPr marL="0" lvl="0" indent="0" algn="ctr" rtl="0">
              <a:spcBef>
                <a:spcPts val="600"/>
              </a:spcBef>
              <a:spcAft>
                <a:spcPts val="0"/>
              </a:spcAft>
              <a:buNone/>
            </a:pPr>
            <a:r>
              <a:rPr lang="en-US" sz="1800" dirty="0">
                <a:latin typeface="+mj-lt"/>
              </a:rPr>
              <a:t>Manually screening resumes is still the most time-consuming part of recruiting, especially when 75% to 88% of the resumes received for a role are unqualified. Screening resumes and shortlisting candidates to interview is estimated to take 23 hours of a recruiter’s time for a single hire.</a:t>
            </a:r>
          </a:p>
          <a:p>
            <a:pPr marL="0" lvl="0" indent="0" algn="ctr" rtl="0">
              <a:spcBef>
                <a:spcPts val="600"/>
              </a:spcBef>
              <a:spcAft>
                <a:spcPts val="0"/>
              </a:spcAft>
              <a:buNone/>
            </a:pPr>
            <a:r>
              <a:rPr lang="en-US" sz="1800" dirty="0">
                <a:latin typeface="+mj-lt"/>
              </a:rPr>
              <a:t>-- </a:t>
            </a:r>
            <a:r>
              <a:rPr lang="en-US" sz="1800" i="1" dirty="0">
                <a:latin typeface="+mj-lt"/>
              </a:rPr>
              <a:t>AI For Recruiting, </a:t>
            </a:r>
            <a:r>
              <a:rPr lang="en-US" sz="1800" i="1" dirty="0">
                <a:latin typeface="+mj-lt"/>
                <a:hlinkClick r:id="rId5"/>
              </a:rPr>
              <a:t>Ideal.com</a:t>
            </a:r>
            <a:endParaRPr sz="1800" i="1" dirty="0">
              <a:latin typeface="+mj-lt"/>
            </a:endParaRPr>
          </a:p>
        </p:txBody>
      </p:sp>
      <p:sp>
        <p:nvSpPr>
          <p:cNvPr id="100" name="Google Shape;100;p16"/>
          <p:cNvSpPr txBox="1">
            <a:spLocks noGrp="1"/>
          </p:cNvSpPr>
          <p:nvPr>
            <p:ph type="sldNum" idx="12"/>
          </p:nvPr>
        </p:nvSpPr>
        <p:spPr>
          <a:xfrm>
            <a:off x="43371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357331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3600" dirty="0">
                <a:solidFill>
                  <a:schemeClr val="bg2"/>
                </a:solidFill>
                <a:latin typeface="+mj-lt"/>
              </a:rPr>
              <a:t>PROJECT INTRODUCTION</a:t>
            </a:r>
            <a:endParaRPr sz="3600" dirty="0">
              <a:solidFill>
                <a:schemeClr val="bg2"/>
              </a:solidFill>
              <a:latin typeface="+mj-lt"/>
            </a:endParaRPr>
          </a:p>
        </p:txBody>
      </p:sp>
      <p:sp>
        <p:nvSpPr>
          <p:cNvPr id="86" name="Google Shape;86;p1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85" name="Google Shape;85;p14"/>
          <p:cNvSpPr txBox="1">
            <a:spLocks noGrp="1"/>
          </p:cNvSpPr>
          <p:nvPr>
            <p:ph type="body" idx="4294967295"/>
          </p:nvPr>
        </p:nvSpPr>
        <p:spPr>
          <a:xfrm>
            <a:off x="4572000" y="1156749"/>
            <a:ext cx="4510007" cy="3631675"/>
          </a:xfrm>
          <a:prstGeom prst="rect">
            <a:avLst/>
          </a:prstGeom>
        </p:spPr>
        <p:txBody>
          <a:bodyPr spcFirstLastPara="1" wrap="square" lIns="0" tIns="0" rIns="0" bIns="0" anchor="t" anchorCtr="0">
            <a:noAutofit/>
          </a:bodyPr>
          <a:lstStyle/>
          <a:p>
            <a:pPr marL="360000" lvl="0" indent="0" algn="l" rtl="0">
              <a:spcBef>
                <a:spcPts val="600"/>
              </a:spcBef>
              <a:spcAft>
                <a:spcPts val="1200"/>
              </a:spcAft>
              <a:buNone/>
            </a:pPr>
            <a:r>
              <a:rPr lang="en-US" sz="1600" dirty="0">
                <a:latin typeface="+mj-lt"/>
              </a:rPr>
              <a:t>Recruiting the right talent is crucial for any organization's success. However, with a large volume of resumes received for each job posting, it can be a time-consuming and overwhelming task for recruiters and hiring managers to manually sift through each one.</a:t>
            </a:r>
          </a:p>
          <a:p>
            <a:pPr marL="360000" lvl="0" indent="0" algn="l" rtl="0">
              <a:spcBef>
                <a:spcPts val="600"/>
              </a:spcBef>
              <a:spcAft>
                <a:spcPts val="0"/>
              </a:spcAft>
              <a:buNone/>
            </a:pPr>
            <a:r>
              <a:rPr lang="en-US" sz="1600" dirty="0">
                <a:latin typeface="+mj-lt"/>
              </a:rPr>
              <a:t>This project aims to simplify and streamline the resume screening process by building a resume parser application using </a:t>
            </a:r>
            <a:r>
              <a:rPr lang="en-US" sz="1600" dirty="0" err="1">
                <a:latin typeface="+mj-lt"/>
              </a:rPr>
              <a:t>Spacy's</a:t>
            </a:r>
            <a:r>
              <a:rPr lang="en-US" sz="1600" dirty="0">
                <a:latin typeface="+mj-lt"/>
              </a:rPr>
              <a:t> Named Entity Recognition (NER) module.</a:t>
            </a:r>
          </a:p>
        </p:txBody>
      </p:sp>
      <p:pic>
        <p:nvPicPr>
          <p:cNvPr id="87" name="Google Shape;87;p14"/>
          <p:cNvPicPr preferRelativeResize="0"/>
          <p:nvPr/>
        </p:nvPicPr>
        <p:blipFill rotWithShape="1">
          <a:blip r:embed="rId3"/>
          <a:srcRect l="12189" t="8548" r="10875"/>
          <a:stretch/>
        </p:blipFill>
        <p:spPr>
          <a:xfrm>
            <a:off x="0" y="1286361"/>
            <a:ext cx="4572000" cy="2936928"/>
          </a:xfrm>
          <a:prstGeom prst="rect">
            <a:avLst/>
          </a:prstGeom>
          <a:noFill/>
          <a:ln>
            <a:solidFill>
              <a:schemeClr val="accent1"/>
            </a:solidFill>
          </a:ln>
          <a:effectLst>
            <a:outerShdw blurRad="342900" dist="9525" dir="5400000" algn="bl" rotWithShape="0">
              <a:schemeClr val="dk1">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3600" dirty="0">
                <a:solidFill>
                  <a:schemeClr val="bg2"/>
                </a:solidFill>
                <a:latin typeface="+mj-lt"/>
              </a:rPr>
              <a:t>BUSINESS PROBLEM</a:t>
            </a:r>
            <a:endParaRPr sz="3600" dirty="0">
              <a:solidFill>
                <a:schemeClr val="bg2"/>
              </a:solidFill>
              <a:latin typeface="+mj-lt"/>
            </a:endParaRPr>
          </a:p>
        </p:txBody>
      </p:sp>
      <p:sp>
        <p:nvSpPr>
          <p:cNvPr id="86" name="Google Shape;86;p1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2" name="Google Shape;143;p20">
            <a:extLst>
              <a:ext uri="{FF2B5EF4-FFF2-40B4-BE49-F238E27FC236}">
                <a16:creationId xmlns:a16="http://schemas.microsoft.com/office/drawing/2014/main" id="{63FA78D3-4ECC-EECA-ECA1-8AF2EA2C85E9}"/>
              </a:ext>
            </a:extLst>
          </p:cNvPr>
          <p:cNvSpPr txBox="1">
            <a:spLocks/>
          </p:cNvSpPr>
          <p:nvPr/>
        </p:nvSpPr>
        <p:spPr>
          <a:xfrm>
            <a:off x="585925" y="2678916"/>
            <a:ext cx="2520000" cy="2160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TIME &amp; RESOURCE INTENSIVE</a:t>
            </a:r>
          </a:p>
          <a:p>
            <a:pPr>
              <a:spcBef>
                <a:spcPts val="600"/>
              </a:spcBef>
            </a:pPr>
            <a:r>
              <a:rPr lang="en-US" dirty="0"/>
              <a:t>The recruitment process can be time-consuming and resource-intensive, particularly when it comes to manually screening and evaluating large numbers of resumes, potentially delaying time-to-hire and increasing cost of hiring.</a:t>
            </a:r>
          </a:p>
        </p:txBody>
      </p:sp>
      <p:sp>
        <p:nvSpPr>
          <p:cNvPr id="3" name="Google Shape;144;p20">
            <a:extLst>
              <a:ext uri="{FF2B5EF4-FFF2-40B4-BE49-F238E27FC236}">
                <a16:creationId xmlns:a16="http://schemas.microsoft.com/office/drawing/2014/main" id="{663A654B-4964-E61E-D982-2F1C57E3BDEA}"/>
              </a:ext>
            </a:extLst>
          </p:cNvPr>
          <p:cNvSpPr txBox="1">
            <a:spLocks/>
          </p:cNvSpPr>
          <p:nvPr/>
        </p:nvSpPr>
        <p:spPr>
          <a:xfrm>
            <a:off x="3312001" y="2678916"/>
            <a:ext cx="2520000" cy="2160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HUMAN ERROR</a:t>
            </a:r>
          </a:p>
          <a:p>
            <a:pPr>
              <a:spcBef>
                <a:spcPts val="600"/>
              </a:spcBef>
            </a:pPr>
            <a:r>
              <a:rPr lang="en-US" dirty="0"/>
              <a:t>Manual extraction of information from resumes, such as the candidate’s education, experience, skills, etc. can be prone to human errors, potentially leading to missed opportunities to identify top talent.</a:t>
            </a:r>
          </a:p>
        </p:txBody>
      </p:sp>
      <p:sp>
        <p:nvSpPr>
          <p:cNvPr id="4" name="Google Shape;145;p20">
            <a:extLst>
              <a:ext uri="{FF2B5EF4-FFF2-40B4-BE49-F238E27FC236}">
                <a16:creationId xmlns:a16="http://schemas.microsoft.com/office/drawing/2014/main" id="{AF229D5B-AC3F-E1B4-E446-1555BBC84372}"/>
              </a:ext>
            </a:extLst>
          </p:cNvPr>
          <p:cNvSpPr txBox="1">
            <a:spLocks/>
          </p:cNvSpPr>
          <p:nvPr/>
        </p:nvSpPr>
        <p:spPr>
          <a:xfrm>
            <a:off x="6038077" y="2678915"/>
            <a:ext cx="2520000" cy="2160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NEED FOR AUTOMATION</a:t>
            </a:r>
          </a:p>
          <a:p>
            <a:pPr>
              <a:spcBef>
                <a:spcPts val="600"/>
              </a:spcBef>
            </a:pPr>
            <a:r>
              <a:rPr lang="en-US" dirty="0"/>
              <a:t>The need for an automated solution to accurately identify and extract key entities such as name, education, experience, skills, etc. from resumes is essential.</a:t>
            </a:r>
          </a:p>
        </p:txBody>
      </p:sp>
      <p:pic>
        <p:nvPicPr>
          <p:cNvPr id="5" name="Picture 4">
            <a:extLst>
              <a:ext uri="{FF2B5EF4-FFF2-40B4-BE49-F238E27FC236}">
                <a16:creationId xmlns:a16="http://schemas.microsoft.com/office/drawing/2014/main" id="{31C03432-82D4-AC98-79F2-D71EBF9DA7F4}"/>
              </a:ext>
            </a:extLst>
          </p:cNvPr>
          <p:cNvPicPr>
            <a:picLocks noChangeAspect="1"/>
          </p:cNvPicPr>
          <p:nvPr/>
        </p:nvPicPr>
        <p:blipFill>
          <a:blip r:embed="rId3"/>
          <a:srcRect/>
          <a:stretch/>
        </p:blipFill>
        <p:spPr>
          <a:xfrm>
            <a:off x="916700" y="1058915"/>
            <a:ext cx="1440000" cy="1440000"/>
          </a:xfrm>
          <a:prstGeom prst="rect">
            <a:avLst/>
          </a:prstGeom>
        </p:spPr>
      </p:pic>
      <p:pic>
        <p:nvPicPr>
          <p:cNvPr id="6" name="Picture 5">
            <a:extLst>
              <a:ext uri="{FF2B5EF4-FFF2-40B4-BE49-F238E27FC236}">
                <a16:creationId xmlns:a16="http://schemas.microsoft.com/office/drawing/2014/main" id="{24A36C95-61BB-FB4D-D6B2-A78C47DDEC13}"/>
              </a:ext>
            </a:extLst>
          </p:cNvPr>
          <p:cNvPicPr>
            <a:picLocks noChangeAspect="1"/>
          </p:cNvPicPr>
          <p:nvPr/>
        </p:nvPicPr>
        <p:blipFill>
          <a:blip r:embed="rId4"/>
          <a:srcRect/>
          <a:stretch/>
        </p:blipFill>
        <p:spPr>
          <a:xfrm>
            <a:off x="3552776" y="968915"/>
            <a:ext cx="1620000" cy="1620000"/>
          </a:xfrm>
          <a:prstGeom prst="rect">
            <a:avLst/>
          </a:prstGeom>
        </p:spPr>
      </p:pic>
      <p:pic>
        <p:nvPicPr>
          <p:cNvPr id="7" name="Picture 6">
            <a:extLst>
              <a:ext uri="{FF2B5EF4-FFF2-40B4-BE49-F238E27FC236}">
                <a16:creationId xmlns:a16="http://schemas.microsoft.com/office/drawing/2014/main" id="{9E2081CA-52DC-1F3F-A751-A176FE2DBB58}"/>
              </a:ext>
            </a:extLst>
          </p:cNvPr>
          <p:cNvPicPr>
            <a:picLocks noChangeAspect="1"/>
          </p:cNvPicPr>
          <p:nvPr/>
        </p:nvPicPr>
        <p:blipFill>
          <a:blip r:embed="rId5"/>
          <a:srcRect/>
          <a:stretch/>
        </p:blipFill>
        <p:spPr>
          <a:xfrm>
            <a:off x="6368852" y="1058915"/>
            <a:ext cx="1440000" cy="1440000"/>
          </a:xfrm>
          <a:prstGeom prst="rect">
            <a:avLst/>
          </a:prstGeom>
        </p:spPr>
      </p:pic>
    </p:spTree>
    <p:extLst>
      <p:ext uri="{BB962C8B-B14F-4D97-AF65-F5344CB8AC3E}">
        <p14:creationId xmlns:p14="http://schemas.microsoft.com/office/powerpoint/2010/main" val="2484412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8" name="Google Shape;118;p18"/>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9" name="Google Shape;142;p20">
            <a:extLst>
              <a:ext uri="{FF2B5EF4-FFF2-40B4-BE49-F238E27FC236}">
                <a16:creationId xmlns:a16="http://schemas.microsoft.com/office/drawing/2014/main" id="{132584D8-9E0F-13F6-CC34-56B877E063B1}"/>
              </a:ext>
            </a:extLst>
          </p:cNvPr>
          <p:cNvSpPr txBox="1">
            <a:spLocks/>
          </p:cNvSpPr>
          <p:nvPr/>
        </p:nvSpPr>
        <p:spPr>
          <a:xfrm>
            <a:off x="304800" y="355075"/>
            <a:ext cx="8474700" cy="708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000"/>
            </a:pPr>
            <a:r>
              <a:rPr lang="en-US" sz="3000" b="1" dirty="0">
                <a:solidFill>
                  <a:schemeClr val="accent1"/>
                </a:solidFill>
                <a:sym typeface="DM Sans"/>
              </a:rPr>
              <a:t>What is Named Entity Recognition (NER)?</a:t>
            </a:r>
          </a:p>
        </p:txBody>
      </p:sp>
      <p:sp>
        <p:nvSpPr>
          <p:cNvPr id="10" name="Google Shape;143;p20">
            <a:extLst>
              <a:ext uri="{FF2B5EF4-FFF2-40B4-BE49-F238E27FC236}">
                <a16:creationId xmlns:a16="http://schemas.microsoft.com/office/drawing/2014/main" id="{13A1C520-E0E8-682F-6704-1B0A909FC6BE}"/>
              </a:ext>
            </a:extLst>
          </p:cNvPr>
          <p:cNvSpPr txBox="1">
            <a:spLocks/>
          </p:cNvSpPr>
          <p:nvPr/>
        </p:nvSpPr>
        <p:spPr>
          <a:xfrm>
            <a:off x="2097314" y="931032"/>
            <a:ext cx="6829561" cy="115288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600" b="1" dirty="0"/>
              <a:t>Named Entity Recognition (NER)</a:t>
            </a:r>
            <a:r>
              <a:rPr lang="en-US" sz="1600" dirty="0"/>
              <a:t> is a technique in natural language processing (NLP) that involves identifying and extracting named entities from unstructured or semi-structured text. Named entities refer to real-world objects or concepts that have a name, such as people, organizations, locations, dates, times, currencies etc.</a:t>
            </a:r>
          </a:p>
          <a:p>
            <a:pPr>
              <a:spcBef>
                <a:spcPts val="600"/>
              </a:spcBef>
            </a:pPr>
            <a:endParaRPr lang="en-US" sz="1600" dirty="0"/>
          </a:p>
        </p:txBody>
      </p:sp>
      <p:pic>
        <p:nvPicPr>
          <p:cNvPr id="3" name="Picture 2">
            <a:extLst>
              <a:ext uri="{FF2B5EF4-FFF2-40B4-BE49-F238E27FC236}">
                <a16:creationId xmlns:a16="http://schemas.microsoft.com/office/drawing/2014/main" id="{C3B52207-D661-9E49-72ED-9668333B8F2A}"/>
              </a:ext>
            </a:extLst>
          </p:cNvPr>
          <p:cNvPicPr>
            <a:picLocks noChangeAspect="1"/>
          </p:cNvPicPr>
          <p:nvPr/>
        </p:nvPicPr>
        <p:blipFill rotWithShape="1">
          <a:blip r:embed="rId3"/>
          <a:srcRect l="32035" t="6647" r="31948" b="7901"/>
          <a:stretch/>
        </p:blipFill>
        <p:spPr>
          <a:xfrm>
            <a:off x="304800" y="1031341"/>
            <a:ext cx="1694482" cy="2105147"/>
          </a:xfrm>
          <a:prstGeom prst="rect">
            <a:avLst/>
          </a:prstGeom>
          <a:ln>
            <a:solidFill>
              <a:schemeClr val="accent1"/>
            </a:solidFill>
          </a:ln>
        </p:spPr>
      </p:pic>
      <p:sp>
        <p:nvSpPr>
          <p:cNvPr id="4" name="Google Shape;143;p20">
            <a:extLst>
              <a:ext uri="{FF2B5EF4-FFF2-40B4-BE49-F238E27FC236}">
                <a16:creationId xmlns:a16="http://schemas.microsoft.com/office/drawing/2014/main" id="{84596774-E859-BC63-A87F-C250D3203906}"/>
              </a:ext>
            </a:extLst>
          </p:cNvPr>
          <p:cNvSpPr txBox="1">
            <a:spLocks/>
          </p:cNvSpPr>
          <p:nvPr/>
        </p:nvSpPr>
        <p:spPr>
          <a:xfrm>
            <a:off x="2097313" y="2039786"/>
            <a:ext cx="6829561" cy="115288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1200"/>
              </a:spcAft>
            </a:pPr>
            <a:r>
              <a:rPr lang="en-US" sz="1600" dirty="0"/>
              <a:t>In the context of resume parsing, NER can be used to automatically extract key information from resumes, such as the candidate's name, location, experience, skills, and more. This can save recruiters and hiring managers valuable time and improve the efficiency of the recruitment process. </a:t>
            </a:r>
          </a:p>
        </p:txBody>
      </p:sp>
      <p:pic>
        <p:nvPicPr>
          <p:cNvPr id="6" name="Picture 5">
            <a:extLst>
              <a:ext uri="{FF2B5EF4-FFF2-40B4-BE49-F238E27FC236}">
                <a16:creationId xmlns:a16="http://schemas.microsoft.com/office/drawing/2014/main" id="{F11DFA5C-CDA8-8160-11AA-B6285E0168DD}"/>
              </a:ext>
            </a:extLst>
          </p:cNvPr>
          <p:cNvPicPr>
            <a:picLocks noChangeAspect="1"/>
          </p:cNvPicPr>
          <p:nvPr/>
        </p:nvPicPr>
        <p:blipFill rotWithShape="1">
          <a:blip r:embed="rId4"/>
          <a:srcRect l="24830" r="24915" b="4161"/>
          <a:stretch/>
        </p:blipFill>
        <p:spPr>
          <a:xfrm>
            <a:off x="6509768" y="2920091"/>
            <a:ext cx="2269732" cy="1753559"/>
          </a:xfrm>
          <a:prstGeom prst="rect">
            <a:avLst/>
          </a:prstGeom>
          <a:ln>
            <a:solidFill>
              <a:schemeClr val="accent1"/>
            </a:solidFill>
          </a:ln>
        </p:spPr>
      </p:pic>
      <p:sp>
        <p:nvSpPr>
          <p:cNvPr id="7" name="Google Shape;143;p20">
            <a:extLst>
              <a:ext uri="{FF2B5EF4-FFF2-40B4-BE49-F238E27FC236}">
                <a16:creationId xmlns:a16="http://schemas.microsoft.com/office/drawing/2014/main" id="{88107835-CEE6-849F-338E-33C9D17E6C22}"/>
              </a:ext>
            </a:extLst>
          </p:cNvPr>
          <p:cNvSpPr txBox="1">
            <a:spLocks/>
          </p:cNvSpPr>
          <p:nvPr/>
        </p:nvSpPr>
        <p:spPr>
          <a:xfrm>
            <a:off x="304800" y="3179536"/>
            <a:ext cx="6225002" cy="85681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600" dirty="0"/>
              <a:t>Python’s SpaCy NER module is a popular and powerful tool for implementing NER in NLP applications. The module can be trained on specific domains or datasets to improve its accuracy and performance.</a:t>
            </a:r>
          </a:p>
        </p:txBody>
      </p:sp>
    </p:spTree>
    <p:extLst>
      <p:ext uri="{BB962C8B-B14F-4D97-AF65-F5344CB8AC3E}">
        <p14:creationId xmlns:p14="http://schemas.microsoft.com/office/powerpoint/2010/main" val="2971653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8" name="Google Shape;118;p18"/>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9" name="Google Shape;142;p20">
            <a:extLst>
              <a:ext uri="{FF2B5EF4-FFF2-40B4-BE49-F238E27FC236}">
                <a16:creationId xmlns:a16="http://schemas.microsoft.com/office/drawing/2014/main" id="{132584D8-9E0F-13F6-CC34-56B877E063B1}"/>
              </a:ext>
            </a:extLst>
          </p:cNvPr>
          <p:cNvSpPr txBox="1">
            <a:spLocks/>
          </p:cNvSpPr>
          <p:nvPr/>
        </p:nvSpPr>
        <p:spPr>
          <a:xfrm>
            <a:off x="304800" y="355075"/>
            <a:ext cx="8474700" cy="708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000"/>
            </a:pPr>
            <a:r>
              <a:rPr lang="en-US" sz="3000" b="1" dirty="0">
                <a:solidFill>
                  <a:schemeClr val="accent1"/>
                </a:solidFill>
                <a:sym typeface="DM Sans"/>
              </a:rPr>
              <a:t>Why SpaCy NER?</a:t>
            </a:r>
          </a:p>
        </p:txBody>
      </p:sp>
      <p:graphicFrame>
        <p:nvGraphicFramePr>
          <p:cNvPr id="2" name="Diagram 1">
            <a:extLst>
              <a:ext uri="{FF2B5EF4-FFF2-40B4-BE49-F238E27FC236}">
                <a16:creationId xmlns:a16="http://schemas.microsoft.com/office/drawing/2014/main" id="{53BA3C23-6734-1A70-E711-C0AEAA284465}"/>
              </a:ext>
            </a:extLst>
          </p:cNvPr>
          <p:cNvGraphicFramePr/>
          <p:nvPr>
            <p:extLst>
              <p:ext uri="{D42A27DB-BD31-4B8C-83A1-F6EECF244321}">
                <p14:modId xmlns:p14="http://schemas.microsoft.com/office/powerpoint/2010/main" val="2476195456"/>
              </p:ext>
            </p:extLst>
          </p:nvPr>
        </p:nvGraphicFramePr>
        <p:xfrm>
          <a:off x="304799" y="958204"/>
          <a:ext cx="8474700" cy="3621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148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body" idx="1"/>
          </p:nvPr>
        </p:nvSpPr>
        <p:spPr>
          <a:xfrm>
            <a:off x="1136000" y="1200150"/>
            <a:ext cx="2273627" cy="296114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200" dirty="0">
                <a:latin typeface="+mj-lt"/>
              </a:rPr>
              <a:t>In this project, For the purpose of training, 220 resumes were downloaded from an online jobs platform. These documents were uploaded to </a:t>
            </a:r>
            <a:r>
              <a:rPr lang="en-US" sz="1200" b="1" dirty="0" err="1">
                <a:latin typeface="+mj-lt"/>
                <a:hlinkClick r:id="rId3"/>
              </a:rPr>
              <a:t>Dataturks</a:t>
            </a:r>
            <a:r>
              <a:rPr lang="en-US" sz="1200" dirty="0">
                <a:latin typeface="+mj-lt"/>
              </a:rPr>
              <a:t> online annotation tool and manually annotated. The tool automatically parses the documents and allows for us to create annotations of important entities we are interested in and generates JSON formatted training data with each line containing the text corpus along with the annotations. Our dataset consists of 220 annotated resumes, which can be found </a:t>
            </a:r>
            <a:r>
              <a:rPr lang="en-US" sz="1200" b="1" dirty="0">
                <a:latin typeface="+mj-lt"/>
                <a:hlinkClick r:id="rId4">
                  <a:extLst>
                    <a:ext uri="{A12FA001-AC4F-418D-AE19-62706E023703}">
                      <ahyp:hlinkClr xmlns:ahyp="http://schemas.microsoft.com/office/drawing/2018/hyperlinkcolor" val="tx"/>
                    </a:ext>
                  </a:extLst>
                </a:hlinkClick>
              </a:rPr>
              <a:t>here</a:t>
            </a:r>
            <a:r>
              <a:rPr lang="en-US" sz="1200" dirty="0">
                <a:latin typeface="+mj-lt"/>
              </a:rPr>
              <a:t>.</a:t>
            </a:r>
          </a:p>
        </p:txBody>
      </p:sp>
      <p:sp>
        <p:nvSpPr>
          <p:cNvPr id="135" name="Google Shape;135;p19"/>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latin typeface="+mj-lt"/>
              </a:rPr>
              <a:t>DATA COLLECTION &amp; ANNOTATION</a:t>
            </a:r>
            <a:endParaRPr dirty="0">
              <a:latin typeface="+mj-lt"/>
            </a:endParaRPr>
          </a:p>
        </p:txBody>
      </p:sp>
      <p:sp>
        <p:nvSpPr>
          <p:cNvPr id="137" name="Google Shape;137;p19"/>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4A99C63D-522B-FFBF-81C8-215B9072CB22}"/>
              </a:ext>
            </a:extLst>
          </p:cNvPr>
          <p:cNvPicPr>
            <a:picLocks noChangeAspect="1"/>
          </p:cNvPicPr>
          <p:nvPr/>
        </p:nvPicPr>
        <p:blipFill>
          <a:blip r:embed="rId5"/>
          <a:srcRect/>
          <a:stretch/>
        </p:blipFill>
        <p:spPr>
          <a:xfrm>
            <a:off x="304800" y="1200150"/>
            <a:ext cx="720000" cy="720000"/>
          </a:xfrm>
          <a:prstGeom prst="rect">
            <a:avLst/>
          </a:prstGeom>
        </p:spPr>
      </p:pic>
      <p:pic>
        <p:nvPicPr>
          <p:cNvPr id="4" name="Picture 3">
            <a:extLst>
              <a:ext uri="{FF2B5EF4-FFF2-40B4-BE49-F238E27FC236}">
                <a16:creationId xmlns:a16="http://schemas.microsoft.com/office/drawing/2014/main" id="{A240A993-B3BD-259A-95E0-52EC11339006}"/>
              </a:ext>
            </a:extLst>
          </p:cNvPr>
          <p:cNvPicPr>
            <a:picLocks noChangeAspect="1"/>
          </p:cNvPicPr>
          <p:nvPr/>
        </p:nvPicPr>
        <p:blipFill rotWithShape="1">
          <a:blip r:embed="rId6"/>
          <a:srcRect l="3579"/>
          <a:stretch/>
        </p:blipFill>
        <p:spPr>
          <a:xfrm>
            <a:off x="3409627" y="1286358"/>
            <a:ext cx="5264448" cy="3320587"/>
          </a:xfrm>
          <a:prstGeom prst="rect">
            <a:avLst/>
          </a:prstGeom>
        </p:spPr>
      </p:pic>
    </p:spTree>
    <p:extLst>
      <p:ext uri="{BB962C8B-B14F-4D97-AF65-F5344CB8AC3E}">
        <p14:creationId xmlns:p14="http://schemas.microsoft.com/office/powerpoint/2010/main" val="271069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body" idx="1"/>
          </p:nvPr>
        </p:nvSpPr>
        <p:spPr>
          <a:xfrm>
            <a:off x="304800" y="1063375"/>
            <a:ext cx="8369276" cy="46980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200" dirty="0">
                <a:latin typeface="+mj-lt"/>
              </a:rPr>
              <a:t>Post annotation, here is a glimpse of our training dataset:</a:t>
            </a:r>
          </a:p>
        </p:txBody>
      </p:sp>
      <p:sp>
        <p:nvSpPr>
          <p:cNvPr id="135" name="Google Shape;135;p19"/>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latin typeface="+mj-lt"/>
              </a:rPr>
              <a:t>DATASET: POST ANNOTATION JSON</a:t>
            </a:r>
            <a:endParaRPr dirty="0">
              <a:latin typeface="+mj-lt"/>
            </a:endParaRPr>
          </a:p>
        </p:txBody>
      </p:sp>
      <p:sp>
        <p:nvSpPr>
          <p:cNvPr id="137" name="Google Shape;137;p19"/>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12" name="Picture 11">
            <a:extLst>
              <a:ext uri="{FF2B5EF4-FFF2-40B4-BE49-F238E27FC236}">
                <a16:creationId xmlns:a16="http://schemas.microsoft.com/office/drawing/2014/main" id="{13B02481-6B43-47DB-2619-E5776DD8FBEC}"/>
              </a:ext>
            </a:extLst>
          </p:cNvPr>
          <p:cNvPicPr>
            <a:picLocks noChangeAspect="1"/>
          </p:cNvPicPr>
          <p:nvPr/>
        </p:nvPicPr>
        <p:blipFill rotWithShape="1">
          <a:blip r:embed="rId3"/>
          <a:srcRect l="-108" t="1" r="34840" b="36071"/>
          <a:stretch/>
        </p:blipFill>
        <p:spPr bwMode="auto">
          <a:xfrm>
            <a:off x="0" y="3503313"/>
            <a:ext cx="9144000" cy="1120954"/>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9CFF6774-B5D3-1159-951D-3A2145569129}"/>
              </a:ext>
            </a:extLst>
          </p:cNvPr>
          <p:cNvPicPr>
            <a:picLocks noChangeAspect="1"/>
          </p:cNvPicPr>
          <p:nvPr/>
        </p:nvPicPr>
        <p:blipFill rotWithShape="1">
          <a:blip r:embed="rId4"/>
          <a:srcRect b="33640"/>
          <a:stretch/>
        </p:blipFill>
        <p:spPr>
          <a:xfrm>
            <a:off x="-1" y="1418339"/>
            <a:ext cx="9143875" cy="2061727"/>
          </a:xfrm>
          <a:prstGeom prst="rect">
            <a:avLst/>
          </a:prstGeom>
        </p:spPr>
      </p:pic>
    </p:spTree>
    <p:extLst>
      <p:ext uri="{BB962C8B-B14F-4D97-AF65-F5344CB8AC3E}">
        <p14:creationId xmlns:p14="http://schemas.microsoft.com/office/powerpoint/2010/main" val="3093073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ctrTitle"/>
          </p:nvPr>
        </p:nvSpPr>
        <p:spPr>
          <a:xfrm>
            <a:off x="2017350" y="1946817"/>
            <a:ext cx="5109300" cy="100331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CA" sz="4000" dirty="0">
                <a:solidFill>
                  <a:schemeClr val="bg2"/>
                </a:solidFill>
                <a:latin typeface="+mj-lt"/>
              </a:rPr>
              <a:t>MACHINE LEARNING PIPELINE</a:t>
            </a:r>
            <a:endParaRPr sz="4000" dirty="0">
              <a:solidFill>
                <a:schemeClr val="bg2"/>
              </a:solidFill>
              <a:latin typeface="+mj-lt"/>
            </a:endParaRPr>
          </a:p>
        </p:txBody>
      </p:sp>
      <p:sp>
        <p:nvSpPr>
          <p:cNvPr id="94" name="Google Shape;94;p15"/>
          <p:cNvSpPr txBox="1"/>
          <p:nvPr/>
        </p:nvSpPr>
        <p:spPr>
          <a:xfrm>
            <a:off x="0" y="1576825"/>
            <a:ext cx="1735200" cy="174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9600" b="1" dirty="0">
              <a:solidFill>
                <a:schemeClr val="accent1"/>
              </a:solidFill>
              <a:latin typeface="+mj-lt"/>
              <a:ea typeface="DM Sans"/>
              <a:cs typeface="DM Sans"/>
              <a:sym typeface="DM Sans"/>
            </a:endParaRPr>
          </a:p>
        </p:txBody>
      </p:sp>
    </p:spTree>
    <p:extLst>
      <p:ext uri="{BB962C8B-B14F-4D97-AF65-F5344CB8AC3E}">
        <p14:creationId xmlns:p14="http://schemas.microsoft.com/office/powerpoint/2010/main" val="3761346835"/>
      </p:ext>
    </p:extLst>
  </p:cSld>
  <p:clrMapOvr>
    <a:masterClrMapping/>
  </p:clrMapOvr>
</p:sld>
</file>

<file path=ppt/theme/theme1.xml><?xml version="1.0" encoding="utf-8"?>
<a:theme xmlns:a="http://schemas.openxmlformats.org/drawingml/2006/main" name="Dercetus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rcetus template">
  <a:themeElements>
    <a:clrScheme name="Custom 347">
      <a:dk1>
        <a:srgbClr val="00162A"/>
      </a:dk1>
      <a:lt1>
        <a:srgbClr val="FFFFFF"/>
      </a:lt1>
      <a:dk2>
        <a:srgbClr val="ABB8C0"/>
      </a:dk2>
      <a:lt2>
        <a:srgbClr val="F0F2F3"/>
      </a:lt2>
      <a:accent1>
        <a:srgbClr val="05B3F1"/>
      </a:accent1>
      <a:accent2>
        <a:srgbClr val="0073BB"/>
      </a:accent2>
      <a:accent3>
        <a:srgbClr val="B8DD63"/>
      </a:accent3>
      <a:accent4>
        <a:srgbClr val="78B329"/>
      </a:accent4>
      <a:accent5>
        <a:srgbClr val="FF9367"/>
      </a:accent5>
      <a:accent6>
        <a:srgbClr val="EE2424"/>
      </a:accent6>
      <a:hlink>
        <a:srgbClr val="05B3F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2557</TotalTime>
  <Words>981</Words>
  <Application>Microsoft Office PowerPoint</Application>
  <PresentationFormat>On-screen Show (16:9)</PresentationFormat>
  <Paragraphs>79</Paragraphs>
  <Slides>15</Slides>
  <Notes>13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Calibri</vt:lpstr>
      <vt:lpstr>Arial</vt:lpstr>
      <vt:lpstr>DM Sans</vt:lpstr>
      <vt:lpstr>Dercetus template</vt:lpstr>
      <vt:lpstr>1_Dercetus template</vt:lpstr>
      <vt:lpstr>RESUME PARSING USING NLP (SpaCy NER)</vt:lpstr>
      <vt:lpstr>PowerPoint Presentation</vt:lpstr>
      <vt:lpstr>PROJECT INTRODUCTION</vt:lpstr>
      <vt:lpstr>BUSINESS PROBLEM</vt:lpstr>
      <vt:lpstr>PowerPoint Presentation</vt:lpstr>
      <vt:lpstr>PowerPoint Presentation</vt:lpstr>
      <vt:lpstr>DATA COLLECTION &amp; ANNOTATION</vt:lpstr>
      <vt:lpstr>DATASET: POST ANNOTATION JSON</vt:lpstr>
      <vt:lpstr>MACHINE LEARNING PIPELINE</vt:lpstr>
      <vt:lpstr>MACHINE LEARNING PIPELINE</vt:lpstr>
      <vt:lpstr>SAMPLE OUTPUT ON UNSEEN TEST DATA (1/2)</vt:lpstr>
      <vt:lpstr>SAMPLE OUTPUT ON UNSEEN TEST DATA (2/2)</vt:lpstr>
      <vt:lpstr>WAY FORWARD</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Siddhartha</dc:creator>
  <cp:lastModifiedBy>Siddhartha Patra</cp:lastModifiedBy>
  <cp:revision>62</cp:revision>
  <dcterms:modified xsi:type="dcterms:W3CDTF">2023-02-27T18:44:28Z</dcterms:modified>
</cp:coreProperties>
</file>